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62" r:id="rId6"/>
    <p:sldId id="259" r:id="rId7"/>
    <p:sldId id="280" r:id="rId8"/>
    <p:sldId id="263" r:id="rId9"/>
    <p:sldId id="265" r:id="rId10"/>
    <p:sldId id="266" r:id="rId11"/>
    <p:sldId id="267" r:id="rId12"/>
    <p:sldId id="268" r:id="rId13"/>
    <p:sldId id="260" r:id="rId14"/>
    <p:sldId id="261" r:id="rId15"/>
    <p:sldId id="269" r:id="rId16"/>
    <p:sldId id="270" r:id="rId17"/>
    <p:sldId id="272" r:id="rId18"/>
    <p:sldId id="274" r:id="rId19"/>
    <p:sldId id="276" r:id="rId20"/>
    <p:sldId id="278" r:id="rId21"/>
    <p:sldId id="279" r:id="rId22"/>
    <p:sldId id="257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6E5B67-A1C3-46E6-A47D-2312E121CC9A}" v="90" dt="2023-11-15T08:22:38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6"/>
    <p:restoredTop sz="86394"/>
  </p:normalViewPr>
  <p:slideViewPr>
    <p:cSldViewPr snapToGrid="0" snapToObjects="1">
      <p:cViewPr varScale="1">
        <p:scale>
          <a:sx n="55" d="100"/>
          <a:sy n="55" d="100"/>
        </p:scale>
        <p:origin x="109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Viding Bussell (Boule)" userId="075bf6b9-6e11-4563-9abf-7db5a5805493" providerId="ADAL" clId="{936E5B67-A1C3-46E6-A47D-2312E121CC9A}"/>
    <pc:docChg chg="custSel delSld modSld">
      <pc:chgData name="Eva Viding Bussell (Boule)" userId="075bf6b9-6e11-4563-9abf-7db5a5805493" providerId="ADAL" clId="{936E5B67-A1C3-46E6-A47D-2312E121CC9A}" dt="2023-11-19T12:52:24.516" v="396" actId="47"/>
      <pc:docMkLst>
        <pc:docMk/>
      </pc:docMkLst>
      <pc:sldChg chg="modSp">
        <pc:chgData name="Eva Viding Bussell (Boule)" userId="075bf6b9-6e11-4563-9abf-7db5a5805493" providerId="ADAL" clId="{936E5B67-A1C3-46E6-A47D-2312E121CC9A}" dt="2023-11-15T08:08:39.042" v="3" actId="20577"/>
        <pc:sldMkLst>
          <pc:docMk/>
          <pc:sldMk cId="3942343975" sldId="260"/>
        </pc:sldMkLst>
        <pc:spChg chg="mod">
          <ac:chgData name="Eva Viding Bussell (Boule)" userId="075bf6b9-6e11-4563-9abf-7db5a5805493" providerId="ADAL" clId="{936E5B67-A1C3-46E6-A47D-2312E121CC9A}" dt="2023-11-15T08:08:39.042" v="3" actId="20577"/>
          <ac:spMkLst>
            <pc:docMk/>
            <pc:sldMk cId="3942343975" sldId="260"/>
            <ac:spMk id="4" creationId="{E74F0F9E-FC81-81E4-3D74-EC348A7E485C}"/>
          </ac:spMkLst>
        </pc:spChg>
      </pc:sldChg>
      <pc:sldChg chg="modSp mod">
        <pc:chgData name="Eva Viding Bussell (Boule)" userId="075bf6b9-6e11-4563-9abf-7db5a5805493" providerId="ADAL" clId="{936E5B67-A1C3-46E6-A47D-2312E121CC9A}" dt="2023-11-15T08:12:25.503" v="15" actId="20577"/>
        <pc:sldMkLst>
          <pc:docMk/>
          <pc:sldMk cId="1541867728" sldId="261"/>
        </pc:sldMkLst>
        <pc:spChg chg="mod">
          <ac:chgData name="Eva Viding Bussell (Boule)" userId="075bf6b9-6e11-4563-9abf-7db5a5805493" providerId="ADAL" clId="{936E5B67-A1C3-46E6-A47D-2312E121CC9A}" dt="2023-11-15T08:12:25.503" v="15" actId="20577"/>
          <ac:spMkLst>
            <pc:docMk/>
            <pc:sldMk cId="1541867728" sldId="261"/>
            <ac:spMk id="8" creationId="{F9F965C9-B09E-F919-F808-A559F8465389}"/>
          </ac:spMkLst>
        </pc:spChg>
      </pc:sldChg>
      <pc:sldChg chg="modSp mod">
        <pc:chgData name="Eva Viding Bussell (Boule)" userId="075bf6b9-6e11-4563-9abf-7db5a5805493" providerId="ADAL" clId="{936E5B67-A1C3-46E6-A47D-2312E121CC9A}" dt="2023-11-15T08:22:42.508" v="102" actId="14100"/>
        <pc:sldMkLst>
          <pc:docMk/>
          <pc:sldMk cId="4088509359" sldId="269"/>
        </pc:sldMkLst>
        <pc:spChg chg="mod">
          <ac:chgData name="Eva Viding Bussell (Boule)" userId="075bf6b9-6e11-4563-9abf-7db5a5805493" providerId="ADAL" clId="{936E5B67-A1C3-46E6-A47D-2312E121CC9A}" dt="2023-11-15T08:22:42.508" v="102" actId="14100"/>
          <ac:spMkLst>
            <pc:docMk/>
            <pc:sldMk cId="4088509359" sldId="269"/>
            <ac:spMk id="8" creationId="{F9F965C9-B09E-F919-F808-A559F8465389}"/>
          </ac:spMkLst>
        </pc:spChg>
      </pc:sldChg>
      <pc:sldChg chg="modSp mod">
        <pc:chgData name="Eva Viding Bussell (Boule)" userId="075bf6b9-6e11-4563-9abf-7db5a5805493" providerId="ADAL" clId="{936E5B67-A1C3-46E6-A47D-2312E121CC9A}" dt="2023-11-15T08:26:49.260" v="121"/>
        <pc:sldMkLst>
          <pc:docMk/>
          <pc:sldMk cId="3400763902" sldId="270"/>
        </pc:sldMkLst>
        <pc:spChg chg="mod">
          <ac:chgData name="Eva Viding Bussell (Boule)" userId="075bf6b9-6e11-4563-9abf-7db5a5805493" providerId="ADAL" clId="{936E5B67-A1C3-46E6-A47D-2312E121CC9A}" dt="2023-11-15T08:26:49.260" v="121"/>
          <ac:spMkLst>
            <pc:docMk/>
            <pc:sldMk cId="3400763902" sldId="270"/>
            <ac:spMk id="8" creationId="{F9F965C9-B09E-F919-F808-A559F8465389}"/>
          </ac:spMkLst>
        </pc:spChg>
      </pc:sldChg>
      <pc:sldChg chg="del">
        <pc:chgData name="Eva Viding Bussell (Boule)" userId="075bf6b9-6e11-4563-9abf-7db5a5805493" providerId="ADAL" clId="{936E5B67-A1C3-46E6-A47D-2312E121CC9A}" dt="2023-11-15T08:30:02.346" v="122" actId="47"/>
        <pc:sldMkLst>
          <pc:docMk/>
          <pc:sldMk cId="834196775" sldId="271"/>
        </pc:sldMkLst>
      </pc:sldChg>
      <pc:sldChg chg="modSp mod">
        <pc:chgData name="Eva Viding Bussell (Boule)" userId="075bf6b9-6e11-4563-9abf-7db5a5805493" providerId="ADAL" clId="{936E5B67-A1C3-46E6-A47D-2312E121CC9A}" dt="2023-11-15T08:34:18.345" v="174" actId="20577"/>
        <pc:sldMkLst>
          <pc:docMk/>
          <pc:sldMk cId="1544149088" sldId="272"/>
        </pc:sldMkLst>
        <pc:spChg chg="mod">
          <ac:chgData name="Eva Viding Bussell (Boule)" userId="075bf6b9-6e11-4563-9abf-7db5a5805493" providerId="ADAL" clId="{936E5B67-A1C3-46E6-A47D-2312E121CC9A}" dt="2023-11-15T08:34:18.345" v="174" actId="20577"/>
          <ac:spMkLst>
            <pc:docMk/>
            <pc:sldMk cId="1544149088" sldId="272"/>
            <ac:spMk id="2" creationId="{8927A516-50D9-AFC7-00B1-A835D38E6664}"/>
          </ac:spMkLst>
        </pc:spChg>
        <pc:spChg chg="mod">
          <ac:chgData name="Eva Viding Bussell (Boule)" userId="075bf6b9-6e11-4563-9abf-7db5a5805493" providerId="ADAL" clId="{936E5B67-A1C3-46E6-A47D-2312E121CC9A}" dt="2023-11-15T08:30:35.294" v="126" actId="20577"/>
          <ac:spMkLst>
            <pc:docMk/>
            <pc:sldMk cId="1544149088" sldId="272"/>
            <ac:spMk id="8" creationId="{F9F965C9-B09E-F919-F808-A559F8465389}"/>
          </ac:spMkLst>
        </pc:spChg>
      </pc:sldChg>
      <pc:sldChg chg="modSp del mod">
        <pc:chgData name="Eva Viding Bussell (Boule)" userId="075bf6b9-6e11-4563-9abf-7db5a5805493" providerId="ADAL" clId="{936E5B67-A1C3-46E6-A47D-2312E121CC9A}" dt="2023-11-19T12:52:24.516" v="396" actId="47"/>
        <pc:sldMkLst>
          <pc:docMk/>
          <pc:sldMk cId="2428208771" sldId="273"/>
        </pc:sldMkLst>
        <pc:spChg chg="mod">
          <ac:chgData name="Eva Viding Bussell (Boule)" userId="075bf6b9-6e11-4563-9abf-7db5a5805493" providerId="ADAL" clId="{936E5B67-A1C3-46E6-A47D-2312E121CC9A}" dt="2023-11-15T08:35:53.419" v="178" actId="20577"/>
          <ac:spMkLst>
            <pc:docMk/>
            <pc:sldMk cId="2428208771" sldId="273"/>
            <ac:spMk id="8" creationId="{F9F965C9-B09E-F919-F808-A559F8465389}"/>
          </ac:spMkLst>
        </pc:spChg>
      </pc:sldChg>
      <pc:sldChg chg="modSp mod">
        <pc:chgData name="Eva Viding Bussell (Boule)" userId="075bf6b9-6e11-4563-9abf-7db5a5805493" providerId="ADAL" clId="{936E5B67-A1C3-46E6-A47D-2312E121CC9A}" dt="2023-11-15T09:41:13.012" v="274" actId="20577"/>
        <pc:sldMkLst>
          <pc:docMk/>
          <pc:sldMk cId="3015791682" sldId="274"/>
        </pc:sldMkLst>
        <pc:spChg chg="mod">
          <ac:chgData name="Eva Viding Bussell (Boule)" userId="075bf6b9-6e11-4563-9abf-7db5a5805493" providerId="ADAL" clId="{936E5B67-A1C3-46E6-A47D-2312E121CC9A}" dt="2023-11-15T09:41:13.012" v="274" actId="20577"/>
          <ac:spMkLst>
            <pc:docMk/>
            <pc:sldMk cId="3015791682" sldId="274"/>
            <ac:spMk id="8" creationId="{F9F965C9-B09E-F919-F808-A559F8465389}"/>
          </ac:spMkLst>
        </pc:spChg>
        <pc:picChg chg="mod">
          <ac:chgData name="Eva Viding Bussell (Boule)" userId="075bf6b9-6e11-4563-9abf-7db5a5805493" providerId="ADAL" clId="{936E5B67-A1C3-46E6-A47D-2312E121CC9A}" dt="2023-11-15T09:39:53.234" v="245" actId="1037"/>
          <ac:picMkLst>
            <pc:docMk/>
            <pc:sldMk cId="3015791682" sldId="274"/>
            <ac:picMk id="3" creationId="{BC73079D-5528-0A3E-C7C7-B81FB9115F8B}"/>
          </ac:picMkLst>
        </pc:picChg>
      </pc:sldChg>
      <pc:sldChg chg="modSp del mod">
        <pc:chgData name="Eva Viding Bussell (Boule)" userId="075bf6b9-6e11-4563-9abf-7db5a5805493" providerId="ADAL" clId="{936E5B67-A1C3-46E6-A47D-2312E121CC9A}" dt="2023-11-19T12:52:10.686" v="394" actId="47"/>
        <pc:sldMkLst>
          <pc:docMk/>
          <pc:sldMk cId="2935887935" sldId="275"/>
        </pc:sldMkLst>
        <pc:spChg chg="mod">
          <ac:chgData name="Eva Viding Bussell (Boule)" userId="075bf6b9-6e11-4563-9abf-7db5a5805493" providerId="ADAL" clId="{936E5B67-A1C3-46E6-A47D-2312E121CC9A}" dt="2023-11-15T09:42:09.438" v="293" actId="20577"/>
          <ac:spMkLst>
            <pc:docMk/>
            <pc:sldMk cId="2935887935" sldId="275"/>
            <ac:spMk id="8" creationId="{F9F965C9-B09E-F919-F808-A559F8465389}"/>
          </ac:spMkLst>
        </pc:spChg>
      </pc:sldChg>
      <pc:sldChg chg="modSp mod">
        <pc:chgData name="Eva Viding Bussell (Boule)" userId="075bf6b9-6e11-4563-9abf-7db5a5805493" providerId="ADAL" clId="{936E5B67-A1C3-46E6-A47D-2312E121CC9A}" dt="2023-11-15T09:42:54.522" v="299" actId="1076"/>
        <pc:sldMkLst>
          <pc:docMk/>
          <pc:sldMk cId="3743897935" sldId="276"/>
        </pc:sldMkLst>
        <pc:spChg chg="mod">
          <ac:chgData name="Eva Viding Bussell (Boule)" userId="075bf6b9-6e11-4563-9abf-7db5a5805493" providerId="ADAL" clId="{936E5B67-A1C3-46E6-A47D-2312E121CC9A}" dt="2023-11-15T09:42:54.522" v="299" actId="1076"/>
          <ac:spMkLst>
            <pc:docMk/>
            <pc:sldMk cId="3743897935" sldId="276"/>
            <ac:spMk id="2" creationId="{D0E5ED4D-AAA8-04B4-882C-5817A608FA21}"/>
          </ac:spMkLst>
        </pc:spChg>
        <pc:spChg chg="mod">
          <ac:chgData name="Eva Viding Bussell (Boule)" userId="075bf6b9-6e11-4563-9abf-7db5a5805493" providerId="ADAL" clId="{936E5B67-A1C3-46E6-A47D-2312E121CC9A}" dt="2023-11-15T09:42:47.151" v="298" actId="20577"/>
          <ac:spMkLst>
            <pc:docMk/>
            <pc:sldMk cId="3743897935" sldId="276"/>
            <ac:spMk id="8" creationId="{F9F965C9-B09E-F919-F808-A559F8465389}"/>
          </ac:spMkLst>
        </pc:spChg>
      </pc:sldChg>
      <pc:sldChg chg="del">
        <pc:chgData name="Eva Viding Bussell (Boule)" userId="075bf6b9-6e11-4563-9abf-7db5a5805493" providerId="ADAL" clId="{936E5B67-A1C3-46E6-A47D-2312E121CC9A}" dt="2023-11-19T12:52:16.420" v="395" actId="47"/>
        <pc:sldMkLst>
          <pc:docMk/>
          <pc:sldMk cId="3854717271" sldId="277"/>
        </pc:sldMkLst>
      </pc:sldChg>
      <pc:sldChg chg="modSp mod">
        <pc:chgData name="Eva Viding Bussell (Boule)" userId="075bf6b9-6e11-4563-9abf-7db5a5805493" providerId="ADAL" clId="{936E5B67-A1C3-46E6-A47D-2312E121CC9A}" dt="2023-11-15T09:44:28.535" v="393" actId="20577"/>
        <pc:sldMkLst>
          <pc:docMk/>
          <pc:sldMk cId="3845501217" sldId="278"/>
        </pc:sldMkLst>
        <pc:spChg chg="mod">
          <ac:chgData name="Eva Viding Bussell (Boule)" userId="075bf6b9-6e11-4563-9abf-7db5a5805493" providerId="ADAL" clId="{936E5B67-A1C3-46E6-A47D-2312E121CC9A}" dt="2023-11-15T09:44:28.535" v="393" actId="20577"/>
          <ac:spMkLst>
            <pc:docMk/>
            <pc:sldMk cId="3845501217" sldId="278"/>
            <ac:spMk id="8" creationId="{F9F965C9-B09E-F919-F808-A559F84653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7D47C-55CF-0844-A78E-E40909A962DA}" type="datetimeFigureOut">
              <a:rPr lang="sv-SE" smtClean="0"/>
              <a:t>2023-11-19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99227-5569-2743-A80D-E90125C9F8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9392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1101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5933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1669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8905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6704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3802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108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656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5488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629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921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877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4306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8097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Kartläggning: Föreningsenkät, kontakter med distrikten, distrikts- och föreningsbesök, studiebesök på tävlingar och arrangemang</a:t>
            </a:r>
          </a:p>
          <a:p>
            <a:r>
              <a:rPr lang="sv-SE" dirty="0"/>
              <a:t>Boccia: Återuppta dialogen med Bocciaförbundet om ett eventuellt samgående</a:t>
            </a:r>
          </a:p>
          <a:p>
            <a:r>
              <a:rPr lang="sv-SE" dirty="0"/>
              <a:t>LOK-registrering: Få fler föreningar att använda LOK för ungdomar och para</a:t>
            </a:r>
          </a:p>
          <a:p>
            <a:r>
              <a:rPr lang="sv-SE" dirty="0"/>
              <a:t>Internationellt samarbete: Dialog med CEP och FIPJP om paraverksamhet och klassificering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99227-5569-2743-A80D-E90125C9F848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679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33DCB864-29E1-415E-67D5-F00E9118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3095"/>
            <a:ext cx="10515600" cy="6258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DA2DB2F-F188-0A79-A7ED-E4D1C032C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9394" y="981075"/>
            <a:ext cx="3033214" cy="34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6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Platshållare för bild 4">
            <a:extLst>
              <a:ext uri="{FF2B5EF4-FFF2-40B4-BE49-F238E27FC236}">
                <a16:creationId xmlns:a16="http://schemas.microsoft.com/office/drawing/2014/main" id="{7533D410-918D-5181-0A32-3CC2E50E27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4452182"/>
          </a:xfrm>
        </p:spPr>
        <p:txBody>
          <a:bodyPr vert="horz" wrap="square" anchor="ctr" anchorCtr="0">
            <a:noAutofit/>
          </a:bodyPr>
          <a:lstStyle>
            <a:lvl1pPr marL="4762" indent="0" algn="ctr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9" name="Platshållare för rubrik 1">
            <a:extLst>
              <a:ext uri="{FF2B5EF4-FFF2-40B4-BE49-F238E27FC236}">
                <a16:creationId xmlns:a16="http://schemas.microsoft.com/office/drawing/2014/main" id="{5F4E5399-A90E-89CB-34C7-98D02C24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2188"/>
            <a:ext cx="10515600" cy="10326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11" name="Bildobjekt 10" descr="En bild som visar text, tecken&#10;&#10;Automatiskt genererad beskrivning">
            <a:extLst>
              <a:ext uri="{FF2B5EF4-FFF2-40B4-BE49-F238E27FC236}">
                <a16:creationId xmlns:a16="http://schemas.microsoft.com/office/drawing/2014/main" id="{FC10FFE2-0DA9-EB07-954D-244B869CB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006" y="285371"/>
            <a:ext cx="1701800" cy="478306"/>
          </a:xfrm>
          <a:prstGeom prst="rect">
            <a:avLst/>
          </a:prstGeom>
        </p:spPr>
      </p:pic>
      <p:sp>
        <p:nvSpPr>
          <p:cNvPr id="18" name="Platshållare för datum 7">
            <a:extLst>
              <a:ext uri="{FF2B5EF4-FFF2-40B4-BE49-F238E27FC236}">
                <a16:creationId xmlns:a16="http://schemas.microsoft.com/office/drawing/2014/main" id="{8D544158-7BB3-ACA1-47A9-3B7D52242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1">
                <a:solidFill>
                  <a:schemeClr val="tx1">
                    <a:tint val="75000"/>
                  </a:schemeClr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2A32C13-E0E3-6142-B598-41D56AFA09DF}" type="datetime1">
              <a:rPr lang="sv-SE" smtClean="0"/>
              <a:pPr/>
              <a:t>2023-11-19</a:t>
            </a:fld>
            <a:endParaRPr lang="sv-SE" dirty="0"/>
          </a:p>
        </p:txBody>
      </p:sp>
      <p:sp>
        <p:nvSpPr>
          <p:cNvPr id="21" name="Platshållare för bildnummer 8">
            <a:extLst>
              <a:ext uri="{FF2B5EF4-FFF2-40B4-BE49-F238E27FC236}">
                <a16:creationId xmlns:a16="http://schemas.microsoft.com/office/drawing/2014/main" id="{157CC31D-F300-B7F2-43F9-80DA533A8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1">
                <a:solidFill>
                  <a:schemeClr val="tx1">
                    <a:tint val="75000"/>
                  </a:schemeClr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0C8758DE-BC37-6443-AB6E-16B1EFB393EA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C6641666-18F1-2960-1632-128D69B53F74}"/>
              </a:ext>
            </a:extLst>
          </p:cNvPr>
          <p:cNvCxnSpPr>
            <a:cxnSpLocks/>
          </p:cNvCxnSpPr>
          <p:nvPr userDrawn="1"/>
        </p:nvCxnSpPr>
        <p:spPr>
          <a:xfrm>
            <a:off x="724688" y="6434931"/>
            <a:ext cx="10742624" cy="0"/>
          </a:xfrm>
          <a:prstGeom prst="line">
            <a:avLst/>
          </a:prstGeom>
          <a:ln w="19050">
            <a:solidFill>
              <a:srgbClr val="0061A0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01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4EF743-5220-0EC1-1DAF-F8B9085C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70" y="1664526"/>
            <a:ext cx="481846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53CC30-32B5-E4EF-2D53-BF966B5FB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688" y="3261229"/>
            <a:ext cx="4799549" cy="2823981"/>
          </a:xfrm>
        </p:spPr>
        <p:txBody>
          <a:bodyPr>
            <a:normAutofit/>
          </a:bodyPr>
          <a:lstStyle>
            <a:lvl1pPr marL="7938" indent="-3175">
              <a:buFontTx/>
              <a:buNone/>
              <a:tabLst/>
              <a:defRPr sz="1400"/>
            </a:lvl1pPr>
            <a:lvl2pPr marL="7938" indent="-3175">
              <a:buFontTx/>
              <a:buNone/>
              <a:tabLst/>
              <a:defRPr sz="1400"/>
            </a:lvl2pPr>
            <a:lvl3pPr marL="7938" indent="-3175">
              <a:buFontTx/>
              <a:buNone/>
              <a:tabLst/>
              <a:defRPr sz="1400"/>
            </a:lvl3pPr>
            <a:lvl4pPr marL="7938" indent="-3175">
              <a:buFontTx/>
              <a:buNone/>
              <a:tabLst/>
              <a:defRPr sz="1400"/>
            </a:lvl4pPr>
            <a:lvl5pPr marL="7938" indent="-3175">
              <a:buFontTx/>
              <a:buNone/>
              <a:tabLst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C7CD50E-0FF5-DDB0-FCBD-C682B0B54D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 anchor="ctr" anchorCtr="0"/>
          <a:lstStyle>
            <a:lvl1pPr marL="4762" indent="0" algn="ctr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12" name="Bildobjekt 11" descr="En bild som visar text, tecken&#10;&#10;Automatiskt genererad beskrivning">
            <a:extLst>
              <a:ext uri="{FF2B5EF4-FFF2-40B4-BE49-F238E27FC236}">
                <a16:creationId xmlns:a16="http://schemas.microsoft.com/office/drawing/2014/main" id="{D9D15BA4-E1F3-95E9-78C3-86D29AF6FF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006" y="285371"/>
            <a:ext cx="1701800" cy="478306"/>
          </a:xfrm>
          <a:prstGeom prst="rect">
            <a:avLst/>
          </a:prstGeom>
        </p:spPr>
      </p:pic>
      <p:sp>
        <p:nvSpPr>
          <p:cNvPr id="13" name="Platshållare för datum 7">
            <a:extLst>
              <a:ext uri="{FF2B5EF4-FFF2-40B4-BE49-F238E27FC236}">
                <a16:creationId xmlns:a16="http://schemas.microsoft.com/office/drawing/2014/main" id="{3A83895F-CDAE-7DB5-0C98-7EBA2AD81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1">
                <a:solidFill>
                  <a:schemeClr val="tx1">
                    <a:tint val="75000"/>
                  </a:schemeClr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2A32C13-E0E3-6142-B598-41D56AFA09DF}" type="datetime1">
              <a:rPr lang="sv-SE" smtClean="0"/>
              <a:pPr/>
              <a:t>2023-11-19</a:t>
            </a:fld>
            <a:endParaRPr lang="sv-SE" dirty="0"/>
          </a:p>
        </p:txBody>
      </p:sp>
      <p:sp>
        <p:nvSpPr>
          <p:cNvPr id="14" name="Platshållare för bildnummer 8">
            <a:extLst>
              <a:ext uri="{FF2B5EF4-FFF2-40B4-BE49-F238E27FC236}">
                <a16:creationId xmlns:a16="http://schemas.microsoft.com/office/drawing/2014/main" id="{CE08DD71-C56A-5F70-80DE-031E09FE1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1">
                <a:solidFill>
                  <a:schemeClr val="tx1">
                    <a:tint val="75000"/>
                  </a:schemeClr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0C8758DE-BC37-6443-AB6E-16B1EFB393EA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046EBD2E-6731-ED59-E896-EB08195FB5A1}"/>
              </a:ext>
            </a:extLst>
          </p:cNvPr>
          <p:cNvCxnSpPr>
            <a:cxnSpLocks/>
          </p:cNvCxnSpPr>
          <p:nvPr userDrawn="1"/>
        </p:nvCxnSpPr>
        <p:spPr>
          <a:xfrm>
            <a:off x="724688" y="6434931"/>
            <a:ext cx="10742624" cy="0"/>
          </a:xfrm>
          <a:prstGeom prst="line">
            <a:avLst/>
          </a:prstGeom>
          <a:ln w="19050">
            <a:solidFill>
              <a:srgbClr val="0061A0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40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53CC30-32B5-E4EF-2D53-BF966B5FB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688" y="3261229"/>
            <a:ext cx="4793243" cy="2823981"/>
          </a:xfrm>
        </p:spPr>
        <p:txBody>
          <a:bodyPr/>
          <a:lstStyle>
            <a:lvl2pPr marL="533400" indent="-174625">
              <a:tabLst/>
              <a:defRPr/>
            </a:lvl2pPr>
            <a:lvl3pPr marL="717550" indent="174625">
              <a:tabLst/>
              <a:defRPr/>
            </a:lvl3pPr>
            <a:lvl4pPr marL="892175" indent="176213">
              <a:tabLst/>
              <a:defRPr/>
            </a:lvl4pPr>
            <a:lvl5pPr marL="892175" indent="176213">
              <a:tabLst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890BEDE5-8370-6510-B768-37DEA2C6A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70" y="1664526"/>
            <a:ext cx="4812161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3" name="Platshållare för bild 4">
            <a:extLst>
              <a:ext uri="{FF2B5EF4-FFF2-40B4-BE49-F238E27FC236}">
                <a16:creationId xmlns:a16="http://schemas.microsoft.com/office/drawing/2014/main" id="{2523C31D-9546-6C0C-61E2-1CEAF3E2FE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6096000" cy="6858000"/>
          </a:xfrm>
        </p:spPr>
        <p:txBody>
          <a:bodyPr anchor="ctr" anchorCtr="0"/>
          <a:lstStyle>
            <a:lvl1pPr marL="4762" indent="0" algn="ctr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14" name="Bildobjekt 13" descr="En bild som visar text, tecken&#10;&#10;Automatiskt genererad beskrivning">
            <a:extLst>
              <a:ext uri="{FF2B5EF4-FFF2-40B4-BE49-F238E27FC236}">
                <a16:creationId xmlns:a16="http://schemas.microsoft.com/office/drawing/2014/main" id="{E5B0CDAE-ED3F-D743-D8D1-0BB27974D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006" y="285371"/>
            <a:ext cx="1701800" cy="478306"/>
          </a:xfrm>
          <a:prstGeom prst="rect">
            <a:avLst/>
          </a:prstGeom>
        </p:spPr>
      </p:pic>
      <p:sp>
        <p:nvSpPr>
          <p:cNvPr id="15" name="Platshållare för datum 7">
            <a:extLst>
              <a:ext uri="{FF2B5EF4-FFF2-40B4-BE49-F238E27FC236}">
                <a16:creationId xmlns:a16="http://schemas.microsoft.com/office/drawing/2014/main" id="{F2CBCBC9-AACA-CD07-ADC7-655A31035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1">
                <a:solidFill>
                  <a:schemeClr val="tx1">
                    <a:tint val="75000"/>
                  </a:schemeClr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2A32C13-E0E3-6142-B598-41D56AFA09DF}" type="datetime1">
              <a:rPr lang="sv-SE" smtClean="0"/>
              <a:pPr/>
              <a:t>2023-11-19</a:t>
            </a:fld>
            <a:endParaRPr lang="sv-SE" dirty="0"/>
          </a:p>
        </p:txBody>
      </p:sp>
      <p:sp>
        <p:nvSpPr>
          <p:cNvPr id="16" name="Platshållare för bildnummer 8">
            <a:extLst>
              <a:ext uri="{FF2B5EF4-FFF2-40B4-BE49-F238E27FC236}">
                <a16:creationId xmlns:a16="http://schemas.microsoft.com/office/drawing/2014/main" id="{677E2C30-5D8D-C7E5-3E96-AC0C4C5C8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1">
                <a:solidFill>
                  <a:schemeClr val="tx1">
                    <a:tint val="75000"/>
                  </a:schemeClr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0C8758DE-BC37-6443-AB6E-16B1EFB393EA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F3B60233-0439-A688-E487-A9F2F468AAE8}"/>
              </a:ext>
            </a:extLst>
          </p:cNvPr>
          <p:cNvCxnSpPr>
            <a:cxnSpLocks/>
          </p:cNvCxnSpPr>
          <p:nvPr userDrawn="1"/>
        </p:nvCxnSpPr>
        <p:spPr>
          <a:xfrm>
            <a:off x="724688" y="6434931"/>
            <a:ext cx="10742624" cy="0"/>
          </a:xfrm>
          <a:prstGeom prst="line">
            <a:avLst/>
          </a:prstGeom>
          <a:ln w="19050">
            <a:solidFill>
              <a:srgbClr val="0061A0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79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 /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DBCA5F-58A8-B4F9-3891-EBEEE3D8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64042"/>
            <a:ext cx="10515600" cy="906273"/>
          </a:xfrm>
        </p:spPr>
        <p:txBody>
          <a:bodyPr anchor="b" anchorCtr="0">
            <a:normAutofit/>
          </a:bodyPr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47D2F14-9B48-32A4-68EE-AFDE4799D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09928"/>
            <a:ext cx="4905165" cy="823912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2">
                    <a:alpha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DDA03B5-62C4-746A-9FBB-3977DE736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61354"/>
            <a:ext cx="4998304" cy="3094403"/>
          </a:xfrm>
        </p:spPr>
        <p:txBody>
          <a:bodyPr>
            <a:normAutofit/>
          </a:bodyPr>
          <a:lstStyle>
            <a:lvl1pPr>
              <a:defRPr sz="1400"/>
            </a:lvl1pPr>
            <a:lvl2pPr marL="533400" indent="-174625">
              <a:tabLst/>
              <a:defRPr sz="1400"/>
            </a:lvl2pPr>
            <a:lvl3pPr marL="717550" indent="174625">
              <a:tabLst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FB7A594-864F-DF1F-F5F0-FCAFAF71A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099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2">
                    <a:alpha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D1243A9-FF47-5A03-EFFB-520CF27D9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61354"/>
            <a:ext cx="5183188" cy="3094403"/>
          </a:xfrm>
        </p:spPr>
        <p:txBody>
          <a:bodyPr>
            <a:normAutofit/>
          </a:bodyPr>
          <a:lstStyle>
            <a:lvl1pPr>
              <a:defRPr sz="1400"/>
            </a:lvl1pPr>
            <a:lvl2pPr marL="533400" indent="-174625">
              <a:tabLst/>
              <a:defRPr sz="1400"/>
            </a:lvl2pPr>
            <a:lvl3pPr marL="717550" indent="174625">
              <a:tabLst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pic>
        <p:nvPicPr>
          <p:cNvPr id="15" name="Bildobjekt 14" descr="En bild som visar text, tecken&#10;&#10;Automatiskt genererad beskrivning">
            <a:extLst>
              <a:ext uri="{FF2B5EF4-FFF2-40B4-BE49-F238E27FC236}">
                <a16:creationId xmlns:a16="http://schemas.microsoft.com/office/drawing/2014/main" id="{689797AE-13F4-F102-46DC-0645C69E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006" y="285371"/>
            <a:ext cx="1701800" cy="478306"/>
          </a:xfrm>
          <a:prstGeom prst="rect">
            <a:avLst/>
          </a:prstGeom>
        </p:spPr>
      </p:pic>
      <p:sp>
        <p:nvSpPr>
          <p:cNvPr id="19" name="Platshållare för datum 7">
            <a:extLst>
              <a:ext uri="{FF2B5EF4-FFF2-40B4-BE49-F238E27FC236}">
                <a16:creationId xmlns:a16="http://schemas.microsoft.com/office/drawing/2014/main" id="{4E73F916-88C6-50DF-6A19-63F951DD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46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1">
                <a:solidFill>
                  <a:schemeClr val="tx1">
                    <a:tint val="75000"/>
                  </a:schemeClr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2A32C13-E0E3-6142-B598-41D56AFA09DF}" type="datetime1">
              <a:rPr lang="sv-SE" smtClean="0"/>
              <a:pPr/>
              <a:t>2023-11-19</a:t>
            </a:fld>
            <a:endParaRPr lang="sv-SE" dirty="0"/>
          </a:p>
        </p:txBody>
      </p:sp>
      <p:sp>
        <p:nvSpPr>
          <p:cNvPr id="20" name="Platshållare för bildnummer 8">
            <a:extLst>
              <a:ext uri="{FF2B5EF4-FFF2-40B4-BE49-F238E27FC236}">
                <a16:creationId xmlns:a16="http://schemas.microsoft.com/office/drawing/2014/main" id="{A6B9D064-A7C1-F71B-C020-1476A9D722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411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1">
                <a:solidFill>
                  <a:schemeClr val="tx1">
                    <a:tint val="75000"/>
                  </a:schemeClr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0C8758DE-BC37-6443-AB6E-16B1EFB393EA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22" name="Rak 21">
            <a:extLst>
              <a:ext uri="{FF2B5EF4-FFF2-40B4-BE49-F238E27FC236}">
                <a16:creationId xmlns:a16="http://schemas.microsoft.com/office/drawing/2014/main" id="{AE30DBE5-C5BD-1B67-219E-16DAD83D109A}"/>
              </a:ext>
            </a:extLst>
          </p:cNvPr>
          <p:cNvCxnSpPr>
            <a:cxnSpLocks/>
          </p:cNvCxnSpPr>
          <p:nvPr userDrawn="1"/>
        </p:nvCxnSpPr>
        <p:spPr>
          <a:xfrm>
            <a:off x="724688" y="6434931"/>
            <a:ext cx="10742624" cy="0"/>
          </a:xfrm>
          <a:prstGeom prst="line">
            <a:avLst/>
          </a:prstGeom>
          <a:ln w="19050">
            <a:solidFill>
              <a:srgbClr val="0061A0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38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21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B12BAE-C87D-7D71-74B0-D63DCFEE0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70" y="166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CB5CCB0-6EBD-9858-E6DE-64E088AF2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688" y="3261229"/>
            <a:ext cx="10515600" cy="2823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60EEF2BA-C259-2A7F-DDD6-1851E1379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1">
                <a:solidFill>
                  <a:schemeClr val="tx1">
                    <a:tint val="75000"/>
                  </a:schemeClr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2A32C13-E0E3-6142-B598-41D56AFA09DF}" type="datetime1">
              <a:rPr lang="sv-SE" smtClean="0"/>
              <a:pPr/>
              <a:t>2023-11-19</a:t>
            </a:fld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9299770-C229-4917-780C-257DE1B32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1">
                <a:solidFill>
                  <a:schemeClr val="tx1">
                    <a:tint val="75000"/>
                  </a:schemeClr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0C8758DE-BC37-6443-AB6E-16B1EFB393EA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412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3" r:id="rId5"/>
    <p:sldLayoutId id="2147483668" r:id="rId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4000" b="0" i="0" kern="1200">
          <a:solidFill>
            <a:schemeClr val="tx1"/>
          </a:solidFill>
          <a:latin typeface="Poppins ExtraLight" pitchFamily="2" charset="77"/>
          <a:ea typeface="+mj-ea"/>
          <a:cs typeface="Poppins ExtraLight" pitchFamily="2" charset="77"/>
        </a:defRPr>
      </a:lvl1pPr>
    </p:titleStyle>
    <p:bodyStyle>
      <a:lvl1pPr marL="180975" indent="-176213" algn="l" defTabSz="914400" rtl="0" eaLnBrk="1" latinLnBrk="0" hangingPunct="1">
        <a:lnSpc>
          <a:spcPct val="100000"/>
        </a:lnSpc>
        <a:spcBef>
          <a:spcPts val="1000"/>
        </a:spcBef>
        <a:spcAft>
          <a:spcPts val="400"/>
        </a:spcAft>
        <a:buClr>
          <a:schemeClr val="tx2"/>
        </a:buClr>
        <a:buSzPct val="9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500"/>
        </a:spcBef>
        <a:spcAft>
          <a:spcPts val="400"/>
        </a:spcAft>
        <a:buClr>
          <a:schemeClr val="tx2"/>
        </a:buClr>
        <a:buSzPct val="9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357188" indent="176213" algn="l" defTabSz="914400" rtl="0" eaLnBrk="1" latinLnBrk="0" hangingPunct="1">
        <a:lnSpc>
          <a:spcPct val="100000"/>
        </a:lnSpc>
        <a:spcBef>
          <a:spcPts val="500"/>
        </a:spcBef>
        <a:spcAft>
          <a:spcPts val="400"/>
        </a:spcAft>
        <a:buClr>
          <a:schemeClr val="tx2"/>
        </a:buClr>
        <a:buSzPct val="9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533400" indent="182563" algn="l" defTabSz="914400" rtl="0" eaLnBrk="1" latinLnBrk="0" hangingPunct="1">
        <a:lnSpc>
          <a:spcPct val="100000"/>
        </a:lnSpc>
        <a:spcBef>
          <a:spcPts val="500"/>
        </a:spcBef>
        <a:spcAft>
          <a:spcPts val="400"/>
        </a:spcAft>
        <a:buClr>
          <a:schemeClr val="tx2"/>
        </a:buClr>
        <a:buSzPct val="9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715963" indent="176213" algn="l" defTabSz="914400" rtl="0" eaLnBrk="1" latinLnBrk="0" hangingPunct="1">
        <a:lnSpc>
          <a:spcPct val="100000"/>
        </a:lnSpc>
        <a:spcBef>
          <a:spcPts val="500"/>
        </a:spcBef>
        <a:spcAft>
          <a:spcPts val="400"/>
        </a:spcAft>
        <a:buClr>
          <a:schemeClr val="tx2"/>
        </a:buClr>
        <a:buSzPct val="9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va.vidingbussell@svenskboule.s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936315-41DB-EDED-A5D4-9FAEC909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14" y="5006948"/>
            <a:ext cx="11153172" cy="1197081"/>
          </a:xfrm>
        </p:spPr>
        <p:txBody>
          <a:bodyPr>
            <a:normAutofit/>
          </a:bodyPr>
          <a:lstStyle/>
          <a:p>
            <a:r>
              <a:rPr lang="sv-SE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ParaBoule</a:t>
            </a:r>
            <a:br>
              <a:rPr lang="sv-SE" b="1" dirty="0"/>
            </a:br>
            <a:r>
              <a:rPr lang="sv-SE" b="1" dirty="0"/>
              <a:t>Boule för personer med funktionsnedsättning</a:t>
            </a:r>
          </a:p>
        </p:txBody>
      </p:sp>
    </p:spTree>
    <p:extLst>
      <p:ext uri="{BB962C8B-B14F-4D97-AF65-F5344CB8AC3E}">
        <p14:creationId xmlns:p14="http://schemas.microsoft.com/office/powerpoint/2010/main" val="2413976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14AF52-B0D2-6F85-021D-935B1438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10905"/>
            <a:ext cx="10515600" cy="906273"/>
          </a:xfrm>
        </p:spPr>
        <p:txBody>
          <a:bodyPr/>
          <a:lstStyle/>
          <a:p>
            <a:r>
              <a:rPr lang="sv-SE" dirty="0">
                <a:latin typeface="Poppins SemiBold" panose="00000700000000000000" pitchFamily="2" charset="0"/>
                <a:cs typeface="Poppins SemiBold" panose="00000700000000000000" pitchFamily="2" charset="0"/>
              </a:rPr>
              <a:t>Föreningsenkäten 2023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74F0F9E-FC81-81E4-3D74-EC348A7E48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Gbg-</a:t>
            </a:r>
            <a:r>
              <a:rPr lang="sv-SE" dirty="0" err="1"/>
              <a:t>Bohuslön</a:t>
            </a:r>
            <a:r>
              <a:rPr lang="sv-SE" dirty="0"/>
              <a:t> BF		8 (av 24)	30 %</a:t>
            </a:r>
          </a:p>
          <a:p>
            <a:r>
              <a:rPr lang="sv-SE" dirty="0"/>
              <a:t>Hallands BF		9 (av 26)	31 % </a:t>
            </a:r>
          </a:p>
          <a:p>
            <a:r>
              <a:rPr lang="sv-SE" dirty="0"/>
              <a:t>Norra Sveriges BF		9 (av 16)	56 %</a:t>
            </a:r>
          </a:p>
          <a:p>
            <a:r>
              <a:rPr lang="sv-SE" dirty="0"/>
              <a:t>Stockholms BF		9 (av 29)	31 %</a:t>
            </a:r>
          </a:p>
          <a:p>
            <a:r>
              <a:rPr lang="sv-SE" dirty="0"/>
              <a:t>Svealands BF		6 (av 36)	17 %</a:t>
            </a:r>
          </a:p>
          <a:p>
            <a:r>
              <a:rPr lang="sv-SE" dirty="0"/>
              <a:t>Sydsvenska BF		12 (av 31)	35 %</a:t>
            </a:r>
          </a:p>
          <a:p>
            <a:r>
              <a:rPr lang="sv-SE" dirty="0" err="1"/>
              <a:t>Wästgöta</a:t>
            </a:r>
            <a:r>
              <a:rPr lang="sv-SE" dirty="0"/>
              <a:t>-Dahl BF		4 (av 36)	11 %</a:t>
            </a:r>
          </a:p>
          <a:p>
            <a:r>
              <a:rPr lang="sv-SE" dirty="0"/>
              <a:t>Östsvenska BF		11 (av 30)	37 %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F10E33A-53D6-16AC-FC52-0E73D12C04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12335"/>
            <a:ext cx="5183188" cy="597593"/>
          </a:xfrm>
        </p:spPr>
        <p:txBody>
          <a:bodyPr>
            <a:normAutofit/>
          </a:bodyPr>
          <a:lstStyle/>
          <a:p>
            <a:r>
              <a:rPr lang="sv-SE" dirty="0"/>
              <a:t>Roll i föreningen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0A9ED78-ED3D-4335-4F77-E9C0597271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7713"/>
            <a:ext cx="5183188" cy="4010852"/>
          </a:xfrm>
        </p:spPr>
        <p:txBody>
          <a:bodyPr>
            <a:normAutofit lnSpcReduction="10000"/>
          </a:bodyPr>
          <a:lstStyle/>
          <a:p>
            <a:r>
              <a:rPr lang="sv-SE" dirty="0"/>
              <a:t>Ordförande	41</a:t>
            </a:r>
          </a:p>
          <a:p>
            <a:r>
              <a:rPr lang="sv-SE" dirty="0"/>
              <a:t>Kassör		9</a:t>
            </a:r>
          </a:p>
          <a:p>
            <a:r>
              <a:rPr lang="sv-SE" dirty="0"/>
              <a:t>Sekreterare	8</a:t>
            </a:r>
          </a:p>
          <a:p>
            <a:r>
              <a:rPr lang="sv-SE" dirty="0"/>
              <a:t>Styrelsemedlem	3</a:t>
            </a:r>
          </a:p>
          <a:p>
            <a:r>
              <a:rPr lang="sv-SE" dirty="0"/>
              <a:t>Styrelsen	2</a:t>
            </a:r>
          </a:p>
          <a:p>
            <a:r>
              <a:rPr lang="sv-SE" dirty="0"/>
              <a:t>Ledare		1</a:t>
            </a:r>
          </a:p>
          <a:p>
            <a:r>
              <a:rPr lang="sv-SE" dirty="0"/>
              <a:t>Administratör	1</a:t>
            </a:r>
          </a:p>
          <a:p>
            <a:r>
              <a:rPr lang="sv-SE" dirty="0"/>
              <a:t>Vice ordförande	1</a:t>
            </a:r>
          </a:p>
          <a:p>
            <a:r>
              <a:rPr lang="sv-SE" dirty="0"/>
              <a:t>Medlem		1</a:t>
            </a:r>
          </a:p>
          <a:p>
            <a:r>
              <a:rPr lang="sv-SE" dirty="0" err="1"/>
              <a:t>Hallchef</a:t>
            </a:r>
            <a:r>
              <a:rPr lang="sv-SE" dirty="0"/>
              <a:t>		1</a:t>
            </a:r>
          </a:p>
          <a:p>
            <a:r>
              <a:rPr lang="sv-SE" dirty="0"/>
              <a:t>Ej angivet	1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BBA1F15-FE25-15EC-22DD-B01768EB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CA17-E063-E14B-8A49-378AF596EBFE}" type="datetime1">
              <a:rPr lang="sv-SE" smtClean="0"/>
              <a:pPr/>
              <a:t>2023-11-19</a:t>
            </a:fld>
            <a:endParaRPr lang="sv-SE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8089D1D-B87B-57BE-5D0C-C1A8FCB4C0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758DE-BC37-6443-AB6E-16B1EFB393EA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26F7F2A1-C47C-B2D1-25DB-0EFFB1647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17178"/>
            <a:ext cx="4905165" cy="1216662"/>
          </a:xfrm>
        </p:spPr>
        <p:txBody>
          <a:bodyPr>
            <a:normAutofit/>
          </a:bodyPr>
          <a:lstStyle/>
          <a:p>
            <a:r>
              <a:rPr lang="sv-SE" dirty="0"/>
              <a:t>Totalt antal svar: </a:t>
            </a:r>
            <a:r>
              <a:rPr lang="sv-SE" dirty="0">
                <a:solidFill>
                  <a:srgbClr val="FF0000">
                    <a:alpha val="75000"/>
                  </a:srgbClr>
                </a:solidFill>
              </a:rPr>
              <a:t>69</a:t>
            </a:r>
            <a:br>
              <a:rPr lang="sv-SE" dirty="0">
                <a:solidFill>
                  <a:srgbClr val="FF0000">
                    <a:alpha val="75000"/>
                  </a:srgbClr>
                </a:solidFill>
              </a:rPr>
            </a:br>
            <a:r>
              <a:rPr lang="sv-SE" sz="1100" b="0" dirty="0">
                <a:solidFill>
                  <a:schemeClr val="tx1"/>
                </a:solidFill>
              </a:rPr>
              <a:t>(varav en inte är en officiell förening)</a:t>
            </a:r>
          </a:p>
          <a:p>
            <a:r>
              <a:rPr lang="sv-SE" dirty="0"/>
              <a:t>Antal svar per distrikt: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4DFBC0C-E42C-47FC-086D-7D2ACFFFB380}"/>
              </a:ext>
            </a:extLst>
          </p:cNvPr>
          <p:cNvSpPr txBox="1"/>
          <p:nvPr/>
        </p:nvSpPr>
        <p:spPr>
          <a:xfrm rot="10800000" flipH="1" flipV="1">
            <a:off x="6246201" y="343124"/>
            <a:ext cx="518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Poppins" panose="00000500000000000000" pitchFamily="2" charset="0"/>
                <a:cs typeface="Poppins" panose="00000500000000000000" pitchFamily="2" charset="0"/>
              </a:rPr>
              <a:t>Anläggning, </a:t>
            </a:r>
            <a:r>
              <a:rPr lang="sv-SE" sz="2400" dirty="0" err="1">
                <a:latin typeface="Poppins" panose="00000500000000000000" pitchFamily="2" charset="0"/>
                <a:cs typeface="Poppins" panose="00000500000000000000" pitchFamily="2" charset="0"/>
              </a:rPr>
              <a:t>Paraboule</a:t>
            </a:r>
            <a:r>
              <a:rPr lang="sv-SE" sz="24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</a:p>
          <a:p>
            <a:r>
              <a:rPr lang="sv-SE" sz="2400" dirty="0">
                <a:latin typeface="Poppins" panose="00000500000000000000" pitchFamily="2" charset="0"/>
                <a:cs typeface="Poppins" panose="00000500000000000000" pitchFamily="2" charset="0"/>
              </a:rPr>
              <a:t>26-64 år, LOK-stöd</a:t>
            </a:r>
          </a:p>
        </p:txBody>
      </p:sp>
    </p:spTree>
    <p:extLst>
      <p:ext uri="{BB962C8B-B14F-4D97-AF65-F5344CB8AC3E}">
        <p14:creationId xmlns:p14="http://schemas.microsoft.com/office/powerpoint/2010/main" val="394234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6" grpId="0" build="p"/>
      <p:bldP spid="2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11</a:t>
            </a:fld>
            <a:endParaRPr lang="sv-SE"/>
          </a:p>
        </p:txBody>
      </p:sp>
      <p:pic>
        <p:nvPicPr>
          <p:cNvPr id="17" name="Platshållare för bild 16" descr="En bild som visar utomhus, himmel, moln, landmärke&#10;&#10;Automatiskt genererad beskrivning">
            <a:extLst>
              <a:ext uri="{FF2B5EF4-FFF2-40B4-BE49-F238E27FC236}">
                <a16:creationId xmlns:a16="http://schemas.microsoft.com/office/drawing/2014/main" id="{509BB083-D6ED-0BBA-9B80-4508D37517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70" r="20370"/>
          <a:stretch>
            <a:fillRect/>
          </a:stretch>
        </p:blipFill>
        <p:spPr/>
      </p:pic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F9F965C9-B09E-F919-F808-A559F8465389}"/>
              </a:ext>
            </a:extLst>
          </p:cNvPr>
          <p:cNvSpPr txBox="1">
            <a:spLocks/>
          </p:cNvSpPr>
          <p:nvPr/>
        </p:nvSpPr>
        <p:spPr>
          <a:xfrm>
            <a:off x="546904" y="1126640"/>
            <a:ext cx="5183188" cy="3815750"/>
          </a:xfrm>
          <a:prstGeom prst="rect">
            <a:avLst/>
          </a:prstGeom>
        </p:spPr>
        <p:txBody>
          <a:bodyPr/>
          <a:lstStyle>
            <a:lvl1pPr marL="180975" indent="-1762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57188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357188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533400" indent="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15963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buNone/>
            </a:pPr>
            <a:r>
              <a:rPr lang="sv-SE" sz="1600" b="1" dirty="0">
                <a:solidFill>
                  <a:srgbClr val="0061A0"/>
                </a:solidFill>
              </a:rPr>
              <a:t>Allmänt</a:t>
            </a: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Utbildade ledare i föreningen: 42 %</a:t>
            </a: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Önskan om att gå ledarutbildning: 42 %</a:t>
            </a: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Visa upp föreningen i reportage </a:t>
            </a:r>
            <a:r>
              <a:rPr lang="sv-SE" sz="1600" dirty="0" err="1">
                <a:solidFill>
                  <a:srgbClr val="0061A0"/>
                </a:solidFill>
              </a:rPr>
              <a:t>etc</a:t>
            </a:r>
            <a:r>
              <a:rPr lang="sv-SE" sz="1600" dirty="0">
                <a:solidFill>
                  <a:srgbClr val="0061A0"/>
                </a:solidFill>
              </a:rPr>
              <a:t>: 58 %</a:t>
            </a: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8 av 12 föreningar har angett en hemsida</a:t>
            </a: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9 av 12 föreningar har angett att de använder sociala medier, antingen offentligt eller för medlemmar</a:t>
            </a: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186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F9F965C9-B09E-F919-F808-A559F8465389}"/>
              </a:ext>
            </a:extLst>
          </p:cNvPr>
          <p:cNvSpPr txBox="1">
            <a:spLocks/>
          </p:cNvSpPr>
          <p:nvPr/>
        </p:nvSpPr>
        <p:spPr>
          <a:xfrm>
            <a:off x="1577050" y="896091"/>
            <a:ext cx="7428053" cy="5574157"/>
          </a:xfrm>
          <a:prstGeom prst="rect">
            <a:avLst/>
          </a:prstGeom>
        </p:spPr>
        <p:txBody>
          <a:bodyPr/>
          <a:lstStyle>
            <a:lvl1pPr marL="180975" indent="-1762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57188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357188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533400" indent="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15963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buNone/>
            </a:pPr>
            <a:r>
              <a:rPr lang="sv-SE" sz="2000" b="1" dirty="0">
                <a:solidFill>
                  <a:srgbClr val="0061A0"/>
                </a:solidFill>
              </a:rPr>
              <a:t>Anläggning</a:t>
            </a:r>
          </a:p>
          <a:p>
            <a:pPr marL="4762" indent="0">
              <a:buNone/>
            </a:pPr>
            <a:r>
              <a:rPr lang="sv-SE" sz="2000" i="1" dirty="0"/>
              <a:t>Ägarskap och drift:</a:t>
            </a:r>
          </a:p>
          <a:p>
            <a:pPr marL="4762" indent="0">
              <a:buNone/>
            </a:pPr>
            <a:r>
              <a:rPr lang="sv-SE" sz="2000" dirty="0">
                <a:solidFill>
                  <a:srgbClr val="0061A0"/>
                </a:solidFill>
              </a:rPr>
              <a:t>58 %	Kommunen äger, föreningen driver</a:t>
            </a:r>
          </a:p>
          <a:p>
            <a:pPr marL="4762" indent="0">
              <a:buNone/>
            </a:pPr>
            <a:r>
              <a:rPr lang="sv-SE" sz="2000" dirty="0">
                <a:solidFill>
                  <a:srgbClr val="0061A0"/>
                </a:solidFill>
              </a:rPr>
              <a:t>17 % 	Privat aktör äger, föreningen driver</a:t>
            </a:r>
          </a:p>
          <a:p>
            <a:pPr marL="4762" indent="0">
              <a:buNone/>
            </a:pPr>
            <a:r>
              <a:rPr lang="sv-SE" sz="2000" dirty="0">
                <a:solidFill>
                  <a:srgbClr val="0061A0"/>
                </a:solidFill>
              </a:rPr>
              <a:t>1 % 	Föreningen äger och driver</a:t>
            </a:r>
          </a:p>
          <a:p>
            <a:pPr marL="4762" indent="0">
              <a:buNone/>
            </a:pPr>
            <a:r>
              <a:rPr lang="sv-SE" sz="2000" dirty="0">
                <a:solidFill>
                  <a:srgbClr val="0061A0"/>
                </a:solidFill>
              </a:rPr>
              <a:t>24 % 	Övrigt</a:t>
            </a:r>
          </a:p>
          <a:p>
            <a:pPr marL="4762" indent="0">
              <a:buNone/>
            </a:pPr>
            <a:endParaRPr lang="sv-SE" sz="20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r>
              <a:rPr lang="sv-SE" sz="2000" i="1" dirty="0"/>
              <a:t>Faciliteter:</a:t>
            </a:r>
          </a:p>
          <a:p>
            <a:pPr marL="4762" indent="0">
              <a:buNone/>
            </a:pPr>
            <a:r>
              <a:rPr lang="sv-SE" sz="2000" dirty="0">
                <a:solidFill>
                  <a:srgbClr val="0061A0"/>
                </a:solidFill>
              </a:rPr>
              <a:t>58 % 	Kafeteria</a:t>
            </a:r>
          </a:p>
          <a:p>
            <a:pPr marL="4762" indent="0">
              <a:buNone/>
            </a:pPr>
            <a:r>
              <a:rPr lang="sv-SE" sz="2000" dirty="0">
                <a:solidFill>
                  <a:srgbClr val="0061A0"/>
                </a:solidFill>
              </a:rPr>
              <a:t>50 % 	Klubbrum</a:t>
            </a:r>
          </a:p>
          <a:p>
            <a:pPr marL="4762" indent="0">
              <a:buNone/>
            </a:pPr>
            <a:r>
              <a:rPr lang="sv-SE" sz="2000" dirty="0">
                <a:solidFill>
                  <a:srgbClr val="0061A0"/>
                </a:solidFill>
              </a:rPr>
              <a:t>33 % 	</a:t>
            </a:r>
            <a:r>
              <a:rPr lang="sv-SE" sz="2000" dirty="0" err="1">
                <a:solidFill>
                  <a:srgbClr val="0061A0"/>
                </a:solidFill>
              </a:rPr>
              <a:t>Wifi</a:t>
            </a:r>
            <a:r>
              <a:rPr lang="sv-SE" sz="2000" dirty="0">
                <a:solidFill>
                  <a:srgbClr val="0061A0"/>
                </a:solidFill>
              </a:rPr>
              <a:t>, restaurang/servering, sittplatser inomhus</a:t>
            </a: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50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F9F965C9-B09E-F919-F808-A559F8465389}"/>
              </a:ext>
            </a:extLst>
          </p:cNvPr>
          <p:cNvSpPr txBox="1">
            <a:spLocks/>
          </p:cNvSpPr>
          <p:nvPr/>
        </p:nvSpPr>
        <p:spPr>
          <a:xfrm>
            <a:off x="1646498" y="1114541"/>
            <a:ext cx="7077613" cy="5248157"/>
          </a:xfrm>
          <a:prstGeom prst="rect">
            <a:avLst/>
          </a:prstGeom>
        </p:spPr>
        <p:txBody>
          <a:bodyPr/>
          <a:lstStyle>
            <a:lvl1pPr marL="180975" indent="-1762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57188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357188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533400" indent="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15963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buNone/>
            </a:pPr>
            <a:r>
              <a:rPr lang="sv-SE" sz="2200" b="1" dirty="0">
                <a:solidFill>
                  <a:srgbClr val="0061A0"/>
                </a:solidFill>
              </a:rPr>
              <a:t>Anläggning</a:t>
            </a:r>
          </a:p>
          <a:p>
            <a:pPr marL="4762" indent="0">
              <a:buNone/>
            </a:pPr>
            <a:r>
              <a:rPr lang="sv-SE" sz="2200" i="1" dirty="0"/>
              <a:t>Tillgänglighetsanpassning: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92 %	Beläget i markplan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58 % 	Handikapp-WC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50 % 	Gott om utrymme för rullstol/rullator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42 % 	Inga trappor/nivåskillnader i lokalen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33 % 	Lätt att nå bardisk/servering i rullstol</a:t>
            </a:r>
          </a:p>
          <a:p>
            <a:pPr marL="4762" indent="0">
              <a:buNone/>
            </a:pPr>
            <a:endParaRPr lang="sv-SE" sz="1600" i="1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0763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F9F965C9-B09E-F919-F808-A559F8465389}"/>
              </a:ext>
            </a:extLst>
          </p:cNvPr>
          <p:cNvSpPr txBox="1">
            <a:spLocks/>
          </p:cNvSpPr>
          <p:nvPr/>
        </p:nvSpPr>
        <p:spPr>
          <a:xfrm>
            <a:off x="546903" y="1126639"/>
            <a:ext cx="5460357" cy="5065817"/>
          </a:xfrm>
          <a:prstGeom prst="rect">
            <a:avLst/>
          </a:prstGeom>
        </p:spPr>
        <p:txBody>
          <a:bodyPr/>
          <a:lstStyle>
            <a:lvl1pPr marL="180975" indent="-1762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57188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357188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533400" indent="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15963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buNone/>
            </a:pPr>
            <a:r>
              <a:rPr lang="sv-SE" sz="2200" b="1" dirty="0">
                <a:solidFill>
                  <a:srgbClr val="0061A0"/>
                </a:solidFill>
              </a:rPr>
              <a:t>Personer med funktionsnedsättning</a:t>
            </a:r>
          </a:p>
          <a:p>
            <a:pPr marL="4762" indent="0">
              <a:buNone/>
            </a:pPr>
            <a:r>
              <a:rPr lang="sv-SE" sz="2200" i="1" dirty="0"/>
              <a:t>Andel medlemmar med en nedsättning: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100 %	0-30 %</a:t>
            </a: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 </a:t>
            </a:r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8927A516-50D9-AFC7-00B1-A835D38E6664}"/>
              </a:ext>
            </a:extLst>
          </p:cNvPr>
          <p:cNvSpPr txBox="1">
            <a:spLocks/>
          </p:cNvSpPr>
          <p:nvPr/>
        </p:nvSpPr>
        <p:spPr>
          <a:xfrm>
            <a:off x="6447099" y="1153681"/>
            <a:ext cx="5197998" cy="5065817"/>
          </a:xfrm>
          <a:prstGeom prst="rect">
            <a:avLst/>
          </a:prstGeom>
        </p:spPr>
        <p:txBody>
          <a:bodyPr/>
          <a:lstStyle>
            <a:lvl1pPr marL="180975" indent="-1762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57188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357188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533400" indent="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15963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r>
              <a:rPr lang="sv-SE" sz="2200" i="1" dirty="0"/>
              <a:t>Fysiska och/eller intellektuella nedsättningar: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50 %	Fysisk nedsättning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42 %	Inga medlemmar med nedsättningar</a:t>
            </a:r>
          </a:p>
          <a:p>
            <a:pPr marL="4762" indent="0">
              <a:buNone/>
            </a:pPr>
            <a:endParaRPr lang="sv-SE" sz="22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4149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F9F965C9-B09E-F919-F808-A559F8465389}"/>
              </a:ext>
            </a:extLst>
          </p:cNvPr>
          <p:cNvSpPr txBox="1">
            <a:spLocks/>
          </p:cNvSpPr>
          <p:nvPr/>
        </p:nvSpPr>
        <p:spPr>
          <a:xfrm>
            <a:off x="546903" y="1126639"/>
            <a:ext cx="5448783" cy="3213867"/>
          </a:xfrm>
          <a:prstGeom prst="rect">
            <a:avLst/>
          </a:prstGeom>
        </p:spPr>
        <p:txBody>
          <a:bodyPr/>
          <a:lstStyle>
            <a:lvl1pPr marL="180975" indent="-1762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57188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357188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533400" indent="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15963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buNone/>
            </a:pPr>
            <a:r>
              <a:rPr lang="sv-SE" sz="2000" b="1" dirty="0">
                <a:solidFill>
                  <a:srgbClr val="0061A0"/>
                </a:solidFill>
              </a:rPr>
              <a:t>Personer med funktionsnedsättning</a:t>
            </a:r>
          </a:p>
          <a:p>
            <a:pPr marL="4762" indent="0">
              <a:buNone/>
            </a:pPr>
            <a:r>
              <a:rPr lang="sv-SE" sz="2000" i="1" dirty="0"/>
              <a:t>Registrerade i </a:t>
            </a:r>
            <a:r>
              <a:rPr lang="sv-SE" sz="2000" i="1" dirty="0" err="1"/>
              <a:t>ParaMe</a:t>
            </a:r>
            <a:r>
              <a:rPr lang="sv-SE" sz="2000" i="1" dirty="0"/>
              <a:t>:</a:t>
            </a:r>
          </a:p>
          <a:p>
            <a:pPr marL="4762" indent="0">
              <a:buNone/>
            </a:pPr>
            <a:r>
              <a:rPr lang="sv-SE" sz="2000" dirty="0">
                <a:solidFill>
                  <a:srgbClr val="0061A0"/>
                </a:solidFill>
              </a:rPr>
              <a:t>92 %	Nej</a:t>
            </a:r>
          </a:p>
          <a:p>
            <a:pPr marL="4762" indent="0">
              <a:buNone/>
            </a:pPr>
            <a:endParaRPr lang="sv-SE" sz="20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r>
              <a:rPr lang="sv-SE" sz="2000" i="1" dirty="0"/>
              <a:t>Visa upp föreningens paraverksamhet </a:t>
            </a:r>
            <a:br>
              <a:rPr lang="sv-SE" sz="2000" i="1" dirty="0"/>
            </a:br>
            <a:r>
              <a:rPr lang="sv-SE" sz="2000" i="1" dirty="0"/>
              <a:t>i t ex reportage:</a:t>
            </a:r>
          </a:p>
          <a:p>
            <a:pPr marL="4762" indent="0">
              <a:buNone/>
            </a:pPr>
            <a:r>
              <a:rPr lang="sv-SE" sz="2000" dirty="0">
                <a:solidFill>
                  <a:srgbClr val="0061A0"/>
                </a:solidFill>
              </a:rPr>
              <a:t>42 %	Kanske</a:t>
            </a: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C73079D-5528-0A3E-C7C7-B81FB9115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7" t="15021" r="38386" b="5991"/>
          <a:stretch/>
        </p:blipFill>
        <p:spPr>
          <a:xfrm>
            <a:off x="5590579" y="256535"/>
            <a:ext cx="6780100" cy="612565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2922F5B-D3C3-E3E5-DA62-0062B12B8B2D}"/>
              </a:ext>
            </a:extLst>
          </p:cNvPr>
          <p:cNvSpPr txBox="1"/>
          <p:nvPr/>
        </p:nvSpPr>
        <p:spPr>
          <a:xfrm>
            <a:off x="546903" y="4912203"/>
            <a:ext cx="544878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sv-SE" sz="1600" b="0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ParaMe.se är en tjänst av Parasport Sverige som hjälper personer med funktionsnedsättning att prova på olika idrotter.</a:t>
            </a:r>
            <a:endParaRPr lang="sv-SE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91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F9F965C9-B09E-F919-F808-A559F8465389}"/>
              </a:ext>
            </a:extLst>
          </p:cNvPr>
          <p:cNvSpPr txBox="1">
            <a:spLocks/>
          </p:cNvSpPr>
          <p:nvPr/>
        </p:nvSpPr>
        <p:spPr>
          <a:xfrm>
            <a:off x="1246994" y="1176833"/>
            <a:ext cx="6380722" cy="3279419"/>
          </a:xfrm>
          <a:prstGeom prst="rect">
            <a:avLst/>
          </a:prstGeom>
        </p:spPr>
        <p:txBody>
          <a:bodyPr/>
          <a:lstStyle>
            <a:lvl1pPr marL="180975" indent="-1762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57188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357188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533400" indent="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15963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buNone/>
            </a:pPr>
            <a:r>
              <a:rPr lang="sv-SE" sz="2200" b="1" dirty="0">
                <a:solidFill>
                  <a:srgbClr val="0061A0"/>
                </a:solidFill>
              </a:rPr>
              <a:t>Personer med funktionsnedsättning</a:t>
            </a:r>
          </a:p>
          <a:p>
            <a:pPr marL="4762" indent="0">
              <a:buNone/>
            </a:pPr>
            <a:r>
              <a:rPr lang="sv-SE" sz="2200" i="1" dirty="0"/>
              <a:t>Önskas hjälp att anpassa anläggningen: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50 %	Kanske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42 %	Nej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8 %	Ja</a:t>
            </a: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 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0E5ED4D-AAA8-04B4-882C-5817A608FA21}"/>
              </a:ext>
            </a:extLst>
          </p:cNvPr>
          <p:cNvSpPr txBox="1"/>
          <p:nvPr/>
        </p:nvSpPr>
        <p:spPr>
          <a:xfrm>
            <a:off x="1306949" y="4757837"/>
            <a:ext cx="4321875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latin typeface="Poppins" panose="00000500000000000000" pitchFamily="2" charset="0"/>
                <a:cs typeface="Poppins" panose="00000500000000000000" pitchFamily="2" charset="0"/>
              </a:rPr>
              <a:t>Möjlighet finns till ekonomiskt stöd från kommuner och ibland RF/SISU för tillgänglighetsanpassning</a:t>
            </a:r>
          </a:p>
        </p:txBody>
      </p:sp>
    </p:spTree>
    <p:extLst>
      <p:ext uri="{BB962C8B-B14F-4D97-AF65-F5344CB8AC3E}">
        <p14:creationId xmlns:p14="http://schemas.microsoft.com/office/powerpoint/2010/main" val="3743897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17</a:t>
            </a:fld>
            <a:endParaRPr lang="sv-SE"/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F9F965C9-B09E-F919-F808-A559F8465389}"/>
              </a:ext>
            </a:extLst>
          </p:cNvPr>
          <p:cNvSpPr txBox="1">
            <a:spLocks/>
          </p:cNvSpPr>
          <p:nvPr/>
        </p:nvSpPr>
        <p:spPr>
          <a:xfrm>
            <a:off x="546903" y="1126639"/>
            <a:ext cx="8608671" cy="5229711"/>
          </a:xfrm>
          <a:prstGeom prst="rect">
            <a:avLst/>
          </a:prstGeom>
        </p:spPr>
        <p:txBody>
          <a:bodyPr/>
          <a:lstStyle>
            <a:lvl1pPr marL="180975" indent="-1762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57188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357188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533400" indent="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15963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buNone/>
            </a:pPr>
            <a:r>
              <a:rPr lang="sv-SE" sz="2200" b="1" dirty="0">
                <a:solidFill>
                  <a:srgbClr val="0061A0"/>
                </a:solidFill>
              </a:rPr>
              <a:t>Personer med funktionsnedsättning</a:t>
            </a:r>
          </a:p>
          <a:p>
            <a:pPr marL="4762" indent="0">
              <a:buNone/>
            </a:pPr>
            <a:r>
              <a:rPr lang="sv-SE" sz="2200" i="1" dirty="0"/>
              <a:t>Förslag för rekrytering: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Träning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Marknadsföring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Event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Prova på-dagar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Kontakt med äldreboende</a:t>
            </a:r>
          </a:p>
          <a:p>
            <a:pPr marL="4762" indent="0">
              <a:buNone/>
            </a:pPr>
            <a:r>
              <a:rPr lang="sv-SE" sz="2200" dirty="0">
                <a:solidFill>
                  <a:srgbClr val="0061A0"/>
                </a:solidFill>
              </a:rPr>
              <a:t>Sociala aktiviteter</a:t>
            </a: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5501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F9F965C9-B09E-F919-F808-A559F8465389}"/>
              </a:ext>
            </a:extLst>
          </p:cNvPr>
          <p:cNvSpPr txBox="1">
            <a:spLocks/>
          </p:cNvSpPr>
          <p:nvPr/>
        </p:nvSpPr>
        <p:spPr>
          <a:xfrm>
            <a:off x="546903" y="1311840"/>
            <a:ext cx="5448783" cy="725310"/>
          </a:xfrm>
          <a:prstGeom prst="rect">
            <a:avLst/>
          </a:prstGeom>
        </p:spPr>
        <p:txBody>
          <a:bodyPr/>
          <a:lstStyle>
            <a:lvl1pPr marL="180975" indent="-1762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57188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357188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533400" indent="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15963" indent="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buNone/>
            </a:pPr>
            <a:r>
              <a:rPr lang="sv-SE" sz="3200" b="1" dirty="0">
                <a:solidFill>
                  <a:srgbClr val="0061A0"/>
                </a:solidFill>
              </a:rPr>
              <a:t>Frågor eller funderingar?</a:t>
            </a:r>
          </a:p>
          <a:p>
            <a:pPr marL="4762" indent="0">
              <a:buNone/>
            </a:pPr>
            <a:endParaRPr lang="sv-SE" sz="1600" dirty="0">
              <a:solidFill>
                <a:srgbClr val="0061A0"/>
              </a:solidFill>
            </a:endParaRPr>
          </a:p>
          <a:p>
            <a:pPr marL="4762" indent="0">
              <a:buNone/>
            </a:pPr>
            <a:r>
              <a:rPr lang="sv-SE" sz="1600" dirty="0">
                <a:solidFill>
                  <a:srgbClr val="0061A0"/>
                </a:solidFill>
              </a:rPr>
              <a:t> </a:t>
            </a:r>
          </a:p>
        </p:txBody>
      </p:sp>
      <p:pic>
        <p:nvPicPr>
          <p:cNvPr id="2" name="Platshållare för bild 8">
            <a:extLst>
              <a:ext uri="{FF2B5EF4-FFF2-40B4-BE49-F238E27FC236}">
                <a16:creationId xmlns:a16="http://schemas.microsoft.com/office/drawing/2014/main" id="{88934D6B-8D9A-8D07-4CE6-C6734F2B27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674" r="18674"/>
          <a:stretch/>
        </p:blipFill>
        <p:spPr>
          <a:xfrm>
            <a:off x="3271294" y="1995337"/>
            <a:ext cx="3754645" cy="4223975"/>
          </a:xfrm>
        </p:spPr>
      </p:pic>
    </p:spTree>
    <p:extLst>
      <p:ext uri="{BB962C8B-B14F-4D97-AF65-F5344CB8AC3E}">
        <p14:creationId xmlns:p14="http://schemas.microsoft.com/office/powerpoint/2010/main" val="2997039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20" descr="En bild som visar utomhus, mark, sandig&#10;&#10;Automatiskt genererad beskrivning">
            <a:extLst>
              <a:ext uri="{FF2B5EF4-FFF2-40B4-BE49-F238E27FC236}">
                <a16:creationId xmlns:a16="http://schemas.microsoft.com/office/drawing/2014/main" id="{7FBB2DF0-39DF-9A6A-9775-71DB16C413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367" r="4367"/>
          <a:stretch>
            <a:fillRect/>
          </a:stretch>
        </p:blipFill>
        <p:spPr/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BBBC330C-C181-E4F8-D807-7E71A2F2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9" y="3357794"/>
            <a:ext cx="10931282" cy="1032629"/>
          </a:xfrm>
        </p:spPr>
        <p:txBody>
          <a:bodyPr>
            <a:normAutofit fontScale="90000"/>
          </a:bodyPr>
          <a:lstStyle/>
          <a:p>
            <a:r>
              <a:rPr lang="sv-SE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Jag kommer gärna och hälsar på er!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0EBEF5D-C77C-FD98-DEB3-F300C9A131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82A654-9685-964C-ABB5-0F95ADC0B9AD}" type="datetime1">
              <a:rPr lang="sv-SE" smtClean="0"/>
              <a:t>2023-11-19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B180DE9-4B25-82E6-3193-E3DA1C04C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8758DE-BC37-6443-AB6E-16B1EFB393EA}" type="slidenum">
              <a:rPr lang="sv-SE" smtClean="0"/>
              <a:pPr/>
              <a:t>19</a:t>
            </a:fld>
            <a:endParaRPr lang="sv-SE"/>
          </a:p>
        </p:txBody>
      </p:sp>
      <p:pic>
        <p:nvPicPr>
          <p:cNvPr id="15" name="Bildobjekt 14" descr="En bild som visar text, tecken&#10;&#10;Automatiskt genererad beskrivning">
            <a:extLst>
              <a:ext uri="{FF2B5EF4-FFF2-40B4-BE49-F238E27FC236}">
                <a16:creationId xmlns:a16="http://schemas.microsoft.com/office/drawing/2014/main" id="{AC9BC153-6B2F-1975-C53F-4BA9AD34C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06" y="285371"/>
            <a:ext cx="1701800" cy="478306"/>
          </a:xfrm>
          <a:prstGeom prst="rect">
            <a:avLst/>
          </a:prstGeom>
        </p:spPr>
      </p:pic>
      <p:sp>
        <p:nvSpPr>
          <p:cNvPr id="2" name="Rubrik 4">
            <a:extLst>
              <a:ext uri="{FF2B5EF4-FFF2-40B4-BE49-F238E27FC236}">
                <a16:creationId xmlns:a16="http://schemas.microsoft.com/office/drawing/2014/main" id="{B2A6B172-73AE-7089-C69B-AE5478B97B74}"/>
              </a:ext>
            </a:extLst>
          </p:cNvPr>
          <p:cNvSpPr txBox="1">
            <a:spLocks/>
          </p:cNvSpPr>
          <p:nvPr/>
        </p:nvSpPr>
        <p:spPr>
          <a:xfrm>
            <a:off x="951712" y="4737553"/>
            <a:ext cx="10515600" cy="17086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3200" b="0" i="0" kern="1200">
                <a:solidFill>
                  <a:schemeClr val="tx1"/>
                </a:solidFill>
                <a:latin typeface="Poppins ExtraLight" pitchFamily="2" charset="77"/>
                <a:ea typeface="+mj-ea"/>
                <a:cs typeface="Poppins ExtraLight" pitchFamily="2" charset="77"/>
              </a:defRPr>
            </a:lvl1pPr>
          </a:lstStyle>
          <a:p>
            <a:r>
              <a:rPr lang="sv-SE" dirty="0">
                <a:latin typeface="Poppins" panose="00000500000000000000" pitchFamily="2" charset="0"/>
                <a:cs typeface="Poppins" panose="00000500000000000000" pitchFamily="2" charset="0"/>
              </a:rPr>
              <a:t>Eva Viding Bussell</a:t>
            </a:r>
            <a:br>
              <a:rPr lang="sv-SE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sv-SE" dirty="0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eva.vidingbussell@svenskboule.se</a:t>
            </a:r>
            <a:endParaRPr lang="sv-SE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sv-SE" dirty="0">
                <a:latin typeface="Poppins" panose="00000500000000000000" pitchFamily="2" charset="0"/>
                <a:cs typeface="Poppins" panose="00000500000000000000" pitchFamily="2" charset="0"/>
              </a:rPr>
              <a:t>0722-47 38 45</a:t>
            </a:r>
          </a:p>
        </p:txBody>
      </p:sp>
    </p:spTree>
    <p:extLst>
      <p:ext uri="{BB962C8B-B14F-4D97-AF65-F5344CB8AC3E}">
        <p14:creationId xmlns:p14="http://schemas.microsoft.com/office/powerpoint/2010/main" val="4063715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A33FC7-882A-6B4D-75FC-631115F0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877" y="1277360"/>
            <a:ext cx="4818467" cy="1325563"/>
          </a:xfrm>
        </p:spPr>
        <p:txBody>
          <a:bodyPr/>
          <a:lstStyle/>
          <a:p>
            <a:r>
              <a:rPr lang="sv-SE" dirty="0">
                <a:solidFill>
                  <a:schemeClr val="accent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18239F-B264-8556-DCCD-193D10043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877" y="2323186"/>
            <a:ext cx="5703875" cy="3863784"/>
          </a:xfrm>
        </p:spPr>
        <p:txBody>
          <a:bodyPr>
            <a:noAutofit/>
          </a:bodyPr>
          <a:lstStyle/>
          <a:p>
            <a:pPr marL="290513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Poppins Light" panose="00000400000000000000" pitchFamily="2" charset="0"/>
                <a:cs typeface="Poppins Light" panose="00000400000000000000" pitchFamily="2" charset="0"/>
              </a:rPr>
              <a:t>Presentation</a:t>
            </a:r>
          </a:p>
          <a:p>
            <a:pPr marL="290513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Poppins Light" panose="00000400000000000000" pitchFamily="2" charset="0"/>
                <a:cs typeface="Poppins Light" panose="00000400000000000000" pitchFamily="2" charset="0"/>
              </a:rPr>
              <a:t>Projekt ParaBoule</a:t>
            </a:r>
          </a:p>
          <a:p>
            <a:pPr marL="290513" indent="-285750">
              <a:buFont typeface="Arial" panose="020B0604020202020204" pitchFamily="34" charset="0"/>
              <a:buChar char="•"/>
            </a:pPr>
            <a:r>
              <a:rPr lang="sv-SE" sz="2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Quiz</a:t>
            </a:r>
            <a:endParaRPr lang="sv-SE" sz="28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90513" indent="-285750">
              <a:buFont typeface="Arial" panose="020B0604020202020204" pitchFamily="34" charset="0"/>
              <a:buChar char="•"/>
            </a:pPr>
            <a:r>
              <a:rPr lang="sv-SE" sz="2800">
                <a:latin typeface="Poppins Light" panose="00000400000000000000" pitchFamily="2" charset="0"/>
                <a:cs typeface="Poppins Light" panose="00000400000000000000" pitchFamily="2" charset="0"/>
              </a:rPr>
              <a:t>Föreningsenkäten</a:t>
            </a:r>
          </a:p>
          <a:p>
            <a:pPr marL="290513" indent="-285750">
              <a:buFont typeface="Arial" panose="020B0604020202020204" pitchFamily="34" charset="0"/>
              <a:buChar char="•"/>
            </a:pPr>
            <a:endParaRPr lang="sv-SE" sz="28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693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69D19FBE-5896-4A0A-4FDE-D4EA19FAE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46" y="2416277"/>
            <a:ext cx="4793243" cy="2823981"/>
          </a:xfrm>
        </p:spPr>
        <p:txBody>
          <a:bodyPr>
            <a:normAutofit/>
          </a:bodyPr>
          <a:lstStyle/>
          <a:p>
            <a:r>
              <a:rPr lang="sv-S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Ordförande i Svenska Biljardförbundet 2017-2022</a:t>
            </a:r>
          </a:p>
          <a:p>
            <a:r>
              <a:rPr lang="sv-S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Projektledare inom utbildning,  kommunikation och media</a:t>
            </a:r>
          </a:p>
          <a:p>
            <a:r>
              <a:rPr lang="sv-S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Parabiljard</a:t>
            </a:r>
          </a:p>
          <a:p>
            <a:r>
              <a:rPr lang="sv-S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CEB-uppdrag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6ECF293-FB26-AAAC-5325-855ECB9DCA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8" y="6356350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335EDFA-A1A7-7240-4BC4-FC89FAB85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6BEA453E-2E53-020D-BC71-14A6CAE6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28" y="1270501"/>
            <a:ext cx="4812161" cy="1325563"/>
          </a:xfrm>
        </p:spPr>
        <p:txBody>
          <a:bodyPr/>
          <a:lstStyle/>
          <a:p>
            <a:r>
              <a:rPr lang="sv-SE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Vem är jag?</a:t>
            </a:r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A5FF9870-55F5-DFE3-7794-D8C1CD0306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0370" t="7933" r="30084"/>
          <a:stretch/>
        </p:blipFill>
        <p:spPr>
          <a:xfrm>
            <a:off x="6883080" y="136525"/>
            <a:ext cx="5096718" cy="6313991"/>
          </a:xfrm>
        </p:spPr>
      </p:pic>
    </p:spTree>
    <p:extLst>
      <p:ext uri="{BB962C8B-B14F-4D97-AF65-F5344CB8AC3E}">
        <p14:creationId xmlns:p14="http://schemas.microsoft.com/office/powerpoint/2010/main" val="400054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A33FC7-882A-6B4D-75FC-631115F0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248" y="976418"/>
            <a:ext cx="4818467" cy="1325563"/>
          </a:xfrm>
        </p:spPr>
        <p:txBody>
          <a:bodyPr/>
          <a:lstStyle/>
          <a:p>
            <a:r>
              <a:rPr lang="sv-SE" dirty="0">
                <a:solidFill>
                  <a:schemeClr val="accent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Mål och syfte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18239F-B264-8556-DCCD-193D10043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7248" y="2120328"/>
            <a:ext cx="5703875" cy="3863784"/>
          </a:xfrm>
        </p:spPr>
        <p:txBody>
          <a:bodyPr>
            <a:noAutofit/>
          </a:bodyPr>
          <a:lstStyle/>
          <a:p>
            <a:pPr marL="290513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Poppins Light" panose="00000400000000000000" pitchFamily="2" charset="0"/>
                <a:cs typeface="Poppins Light" panose="00000400000000000000" pitchFamily="2" charset="0"/>
              </a:rPr>
              <a:t>Kartläggning</a:t>
            </a:r>
          </a:p>
          <a:p>
            <a:pPr marL="290513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Poppins Light" panose="00000400000000000000" pitchFamily="2" charset="0"/>
                <a:cs typeface="Poppins Light" panose="00000400000000000000" pitchFamily="2" charset="0"/>
              </a:rPr>
              <a:t>Eventuellt övertagande av boccia</a:t>
            </a:r>
          </a:p>
          <a:p>
            <a:pPr marL="290513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Poppins Light" panose="00000400000000000000" pitchFamily="2" charset="0"/>
                <a:cs typeface="Poppins Light" panose="00000400000000000000" pitchFamily="2" charset="0"/>
              </a:rPr>
              <a:t>Ökad LOK-registrering</a:t>
            </a:r>
          </a:p>
          <a:p>
            <a:pPr marL="290513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Poppins Light" panose="00000400000000000000" pitchFamily="2" charset="0"/>
                <a:cs typeface="Poppins Light" panose="00000400000000000000" pitchFamily="2" charset="0"/>
              </a:rPr>
              <a:t>Internationellt samarbete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4</a:t>
            </a:fld>
            <a:endParaRPr lang="sv-SE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17F12391-1FF7-6399-55E2-08FE8C1DBF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674" r="18674"/>
          <a:stretch/>
        </p:blipFill>
        <p:spPr>
          <a:xfrm>
            <a:off x="890877" y="976418"/>
            <a:ext cx="3754645" cy="4223975"/>
          </a:xfrm>
        </p:spPr>
      </p:pic>
    </p:spTree>
    <p:extLst>
      <p:ext uri="{BB962C8B-B14F-4D97-AF65-F5344CB8AC3E}">
        <p14:creationId xmlns:p14="http://schemas.microsoft.com/office/powerpoint/2010/main" val="3409713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A33FC7-882A-6B4D-75FC-631115F0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653" y="820459"/>
            <a:ext cx="4818467" cy="1325563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Fråga 1: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18239F-B264-8556-DCCD-193D10043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956" y="1937977"/>
            <a:ext cx="10822328" cy="926235"/>
          </a:xfrm>
        </p:spPr>
        <p:txBody>
          <a:bodyPr>
            <a:normAutofit lnSpcReduction="10000"/>
          </a:bodyPr>
          <a:lstStyle/>
          <a:p>
            <a:r>
              <a:rPr lang="sv-SE" sz="2800" dirty="0">
                <a:latin typeface="Poppins Medium" panose="00000600000000000000" pitchFamily="2" charset="0"/>
                <a:cs typeface="Poppins Medium" panose="00000600000000000000" pitchFamily="2" charset="0"/>
              </a:rPr>
              <a:t>Vad innefattar Riksidrottsförbundets definition av begreppet "idrott för personer med funktionsnedsättning"?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722D744-2B85-C780-A677-E9762335314E}"/>
              </a:ext>
            </a:extLst>
          </p:cNvPr>
          <p:cNvSpPr txBox="1">
            <a:spLocks/>
          </p:cNvSpPr>
          <p:nvPr/>
        </p:nvSpPr>
        <p:spPr>
          <a:xfrm>
            <a:off x="465956" y="3263540"/>
            <a:ext cx="11435407" cy="280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938" indent="-31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1: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Nedsatt rörelse-, syn-, hörsel- och intellektuell förmåga</a:t>
            </a:r>
          </a:p>
          <a:p>
            <a:endParaRPr lang="sv-SE" sz="24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2: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Nedsatt syn- och rörelseförmåga</a:t>
            </a:r>
          </a:p>
          <a:p>
            <a:endParaRPr lang="sv-SE" sz="24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3: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Nedsatt rörelse- och intellektuell förmåga</a:t>
            </a:r>
          </a:p>
        </p:txBody>
      </p:sp>
    </p:spTree>
    <p:extLst>
      <p:ext uri="{BB962C8B-B14F-4D97-AF65-F5344CB8AC3E}">
        <p14:creationId xmlns:p14="http://schemas.microsoft.com/office/powerpoint/2010/main" val="2005398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A33FC7-882A-6B4D-75FC-631115F0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653" y="1184763"/>
            <a:ext cx="4818467" cy="1325563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Fråga 2: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18239F-B264-8556-DCCD-193D10043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62" y="2303103"/>
            <a:ext cx="6840637" cy="1018832"/>
          </a:xfrm>
        </p:spPr>
        <p:txBody>
          <a:bodyPr>
            <a:normAutofit/>
          </a:bodyPr>
          <a:lstStyle/>
          <a:p>
            <a:r>
              <a:rPr lang="sv-SE" sz="2800" dirty="0">
                <a:latin typeface="Poppins Medium" panose="00000600000000000000" pitchFamily="2" charset="0"/>
                <a:cs typeface="Poppins Medium" panose="00000600000000000000" pitchFamily="2" charset="0"/>
              </a:rPr>
              <a:t>Vad står "para" för i paraidrott?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722D744-2B85-C780-A677-E9762335314E}"/>
              </a:ext>
            </a:extLst>
          </p:cNvPr>
          <p:cNvSpPr txBox="1">
            <a:spLocks/>
          </p:cNvSpPr>
          <p:nvPr/>
        </p:nvSpPr>
        <p:spPr>
          <a:xfrm>
            <a:off x="1296451" y="3286597"/>
            <a:ext cx="4799549" cy="226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938" indent="-31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1: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Paraplegisk</a:t>
            </a:r>
          </a:p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2: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Parallell</a:t>
            </a:r>
          </a:p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3: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Paradoxal</a:t>
            </a:r>
          </a:p>
        </p:txBody>
      </p:sp>
    </p:spTree>
    <p:extLst>
      <p:ext uri="{BB962C8B-B14F-4D97-AF65-F5344CB8AC3E}">
        <p14:creationId xmlns:p14="http://schemas.microsoft.com/office/powerpoint/2010/main" val="427894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A33FC7-882A-6B4D-75FC-631115F0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653" y="1184763"/>
            <a:ext cx="4818467" cy="1325563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Fråga 3: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18239F-B264-8556-DCCD-193D10043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62" y="2303102"/>
            <a:ext cx="9988951" cy="2823981"/>
          </a:xfrm>
        </p:spPr>
        <p:txBody>
          <a:bodyPr>
            <a:normAutofit/>
          </a:bodyPr>
          <a:lstStyle/>
          <a:p>
            <a:r>
              <a:rPr lang="sv-SE" sz="2800" dirty="0">
                <a:latin typeface="Poppins Medium" panose="00000600000000000000" pitchFamily="2" charset="0"/>
                <a:cs typeface="Poppins Medium" panose="00000600000000000000" pitchFamily="2" charset="0"/>
              </a:rPr>
              <a:t>Idag har vi ca 5000 licensierade spelare i Svenska Bouleförbundet. Hur många av dem har någon form av funktionsnedsättning?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722D744-2B85-C780-A677-E9762335314E}"/>
              </a:ext>
            </a:extLst>
          </p:cNvPr>
          <p:cNvSpPr txBox="1">
            <a:spLocks/>
          </p:cNvSpPr>
          <p:nvPr/>
        </p:nvSpPr>
        <p:spPr>
          <a:xfrm>
            <a:off x="1728487" y="3715092"/>
            <a:ext cx="4799549" cy="226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938" indent="-31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1: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20-40 %</a:t>
            </a:r>
          </a:p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2: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30-50 %</a:t>
            </a:r>
          </a:p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3: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0-30 %</a:t>
            </a:r>
          </a:p>
        </p:txBody>
      </p:sp>
    </p:spTree>
    <p:extLst>
      <p:ext uri="{BB962C8B-B14F-4D97-AF65-F5344CB8AC3E}">
        <p14:creationId xmlns:p14="http://schemas.microsoft.com/office/powerpoint/2010/main" val="206796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A33FC7-882A-6B4D-75FC-631115F0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455" y="923238"/>
            <a:ext cx="4818467" cy="1325563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Fråga 4: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18239F-B264-8556-DCCD-193D10043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62" y="2031090"/>
            <a:ext cx="11239017" cy="1125898"/>
          </a:xfrm>
        </p:spPr>
        <p:txBody>
          <a:bodyPr>
            <a:normAutofit/>
          </a:bodyPr>
          <a:lstStyle/>
          <a:p>
            <a:r>
              <a:rPr lang="sv-SE" sz="2800" dirty="0">
                <a:latin typeface="Poppins Medium" panose="00000600000000000000" pitchFamily="2" charset="0"/>
                <a:cs typeface="Poppins Medium" panose="00000600000000000000" pitchFamily="2" charset="0"/>
              </a:rPr>
              <a:t>Vad innebär begreppet "intellektuell funktionsnedsättning"?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722D744-2B85-C780-A677-E9762335314E}"/>
              </a:ext>
            </a:extLst>
          </p:cNvPr>
          <p:cNvSpPr txBox="1">
            <a:spLocks/>
          </p:cNvSpPr>
          <p:nvPr/>
        </p:nvSpPr>
        <p:spPr>
          <a:xfrm>
            <a:off x="246266" y="3211290"/>
            <a:ext cx="11467313" cy="3042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938" indent="-31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7938" indent="-31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>
                <a:schemeClr val="tx2"/>
              </a:buClr>
              <a:buSzPct val="9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1: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Personen saknar vissa nervbanor i hjärnan</a:t>
            </a:r>
          </a:p>
          <a:p>
            <a:endParaRPr lang="sv-SE" sz="24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2: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Personen har svårt att t ex läsa, skriva och förstå abstrakta begrepp</a:t>
            </a:r>
          </a:p>
          <a:p>
            <a:endParaRPr lang="sv-SE" sz="24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sv-SE" sz="2400" dirty="0">
                <a:solidFill>
                  <a:srgbClr val="00B0F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Alt 3:</a:t>
            </a:r>
            <a:r>
              <a:rPr lang="sv-SE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 Personen har talsvårigheter</a:t>
            </a:r>
          </a:p>
        </p:txBody>
      </p:sp>
    </p:spTree>
    <p:extLst>
      <p:ext uri="{BB962C8B-B14F-4D97-AF65-F5344CB8AC3E}">
        <p14:creationId xmlns:p14="http://schemas.microsoft.com/office/powerpoint/2010/main" val="1843309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A33FC7-882A-6B4D-75FC-631115F0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653" y="1184763"/>
            <a:ext cx="6997327" cy="1325563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Fråga 5 – Fri diskussion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18239F-B264-8556-DCCD-193D10043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91" y="2510067"/>
            <a:ext cx="11239017" cy="2212404"/>
          </a:xfrm>
        </p:spPr>
        <p:txBody>
          <a:bodyPr>
            <a:normAutofit/>
          </a:bodyPr>
          <a:lstStyle/>
          <a:p>
            <a:r>
              <a:rPr lang="sv-SE" sz="2800" dirty="0">
                <a:latin typeface="Poppins Medium" panose="00000600000000000000" pitchFamily="2" charset="0"/>
                <a:cs typeface="Poppins Medium" panose="00000600000000000000" pitchFamily="2" charset="0"/>
              </a:rPr>
              <a:t>Vad tänker du på när du hör begreppen "paraverksamhet” och ”funktionsnedsättning”?</a:t>
            </a:r>
          </a:p>
          <a:p>
            <a:r>
              <a:rPr lang="sv-SE" sz="2800" dirty="0">
                <a:latin typeface="Poppins Medium" panose="00000600000000000000" pitchFamily="2" charset="0"/>
                <a:cs typeface="Poppins Medium" panose="00000600000000000000" pitchFamily="2" charset="0"/>
              </a:rPr>
              <a:t>Är det positivt eller negativt?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FF6ADA-411E-6F04-F219-90A93F4BA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687" y="6362699"/>
            <a:ext cx="2743200" cy="365125"/>
          </a:xfrm>
        </p:spPr>
        <p:txBody>
          <a:bodyPr/>
          <a:lstStyle/>
          <a:p>
            <a:fld id="{AA5F5085-DCDC-C14F-B69D-0F88EC97F3B1}" type="datetime1">
              <a:rPr lang="sv-SE" smtClean="0"/>
              <a:t>2023-11-19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3D201A-7094-FCDB-5ADC-DA0B14A4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12" y="6356350"/>
            <a:ext cx="2743200" cy="365125"/>
          </a:xfrm>
        </p:spPr>
        <p:txBody>
          <a:bodyPr/>
          <a:lstStyle/>
          <a:p>
            <a:fld id="{0C8758DE-BC37-6443-AB6E-16B1EFB393EA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6102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venska Boule Förbundet">
      <a:dk1>
        <a:srgbClr val="000000"/>
      </a:dk1>
      <a:lt1>
        <a:srgbClr val="FFFFFF"/>
      </a:lt1>
      <a:dk2>
        <a:srgbClr val="0061A0"/>
      </a:dk2>
      <a:lt2>
        <a:srgbClr val="FECB00"/>
      </a:lt2>
      <a:accent1>
        <a:srgbClr val="002856"/>
      </a:accent1>
      <a:accent2>
        <a:srgbClr val="8A6E4B"/>
      </a:accent2>
      <a:accent3>
        <a:srgbClr val="8C9091"/>
      </a:accent3>
      <a:accent4>
        <a:srgbClr val="8D837C"/>
      </a:accent4>
      <a:accent5>
        <a:srgbClr val="79242F"/>
      </a:accent5>
      <a:accent6>
        <a:srgbClr val="CE0E2C"/>
      </a:accent6>
      <a:hlink>
        <a:srgbClr val="F0AB00"/>
      </a:hlink>
      <a:folHlink>
        <a:srgbClr val="006548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venska Bouleförbundet_test" id="{E96F3562-4658-5641-B843-23001B4E0916}" vid="{57FBE7E8-012F-4246-9714-322A7011FFB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5C4EC58A64CB4EB0A402FBBA5C53AE" ma:contentTypeVersion="13" ma:contentTypeDescription="Skapa ett nytt dokument." ma:contentTypeScope="" ma:versionID="eb76f47063ee226be42f12a75427ffb6">
  <xsd:schema xmlns:xsd="http://www.w3.org/2001/XMLSchema" xmlns:xs="http://www.w3.org/2001/XMLSchema" xmlns:p="http://schemas.microsoft.com/office/2006/metadata/properties" xmlns:ns2="796e669a-3ce0-4ce3-ab99-10fc004caead" xmlns:ns3="4dbb1165-4695-481f-8e51-45dd14c32d12" targetNamespace="http://schemas.microsoft.com/office/2006/metadata/properties" ma:root="true" ma:fieldsID="13c519de3a005d1a3d80b60ca4b46792" ns2:_="" ns3:_="">
    <xsd:import namespace="796e669a-3ce0-4ce3-ab99-10fc004caead"/>
    <xsd:import namespace="4dbb1165-4695-481f-8e51-45dd14c32d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6e669a-3ce0-4ce3-ab99-10fc004ca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569f3a60-3ad3-4329-af7f-6cf4f85e1a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bb1165-4695-481f-8e51-45dd14c32d1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e4ba3e4-ed83-4673-b71e-d5048c2ab90a}" ma:internalName="TaxCatchAll" ma:showField="CatchAllData" ma:web="4dbb1165-4695-481f-8e51-45dd14c32d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6e669a-3ce0-4ce3-ab99-10fc004caead">
      <Terms xmlns="http://schemas.microsoft.com/office/infopath/2007/PartnerControls"/>
    </lcf76f155ced4ddcb4097134ff3c332f>
    <TaxCatchAll xmlns="4dbb1165-4695-481f-8e51-45dd14c32d12" xsi:nil="true"/>
  </documentManagement>
</p:properties>
</file>

<file path=customXml/itemProps1.xml><?xml version="1.0" encoding="utf-8"?>
<ds:datastoreItem xmlns:ds="http://schemas.openxmlformats.org/officeDocument/2006/customXml" ds:itemID="{0A355868-1A4A-4272-83D5-B225088F42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70A0E7-6890-4E2F-AA12-C805F42E10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6e669a-3ce0-4ce3-ab99-10fc004caead"/>
    <ds:schemaRef ds:uri="4dbb1165-4695-481f-8e51-45dd14c32d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E62496-B764-40E8-A15F-E5C0EC328DBA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4dbb1165-4695-481f-8e51-45dd14c32d12"/>
    <ds:schemaRef ds:uri="http://schemas.openxmlformats.org/package/2006/metadata/core-properties"/>
    <ds:schemaRef ds:uri="796e669a-3ce0-4ce3-ab99-10fc004caea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Svenska Boulefo╠êrbundet_mall</Template>
  <TotalTime>1615</TotalTime>
  <Words>1513</Words>
  <Application>Microsoft Office PowerPoint</Application>
  <PresentationFormat>Bredbild</PresentationFormat>
  <Paragraphs>264</Paragraphs>
  <Slides>19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8" baseType="lpstr">
      <vt:lpstr>Arial</vt:lpstr>
      <vt:lpstr>Calibri</vt:lpstr>
      <vt:lpstr>Poppins</vt:lpstr>
      <vt:lpstr>Poppins Black</vt:lpstr>
      <vt:lpstr>Poppins ExtraLight</vt:lpstr>
      <vt:lpstr>Poppins Light</vt:lpstr>
      <vt:lpstr>Poppins Medium</vt:lpstr>
      <vt:lpstr>Poppins SemiBold</vt:lpstr>
      <vt:lpstr>Office-tema</vt:lpstr>
      <vt:lpstr>ParaBoule Boule för personer med funktionsnedsättning</vt:lpstr>
      <vt:lpstr>Agenda</vt:lpstr>
      <vt:lpstr>Vem är jag?</vt:lpstr>
      <vt:lpstr>Mål och syfte</vt:lpstr>
      <vt:lpstr>Fråga 1:</vt:lpstr>
      <vt:lpstr>Fråga 2:</vt:lpstr>
      <vt:lpstr>Fråga 3:</vt:lpstr>
      <vt:lpstr>Fråga 4:</vt:lpstr>
      <vt:lpstr>Fråga 5 – Fri diskussion</vt:lpstr>
      <vt:lpstr>Föreningsenkäten 2023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Jag kommer gärna och hälsar på 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på presentationen</dc:title>
  <dc:creator>Tommy Gustafsson (Boule)</dc:creator>
  <cp:lastModifiedBy>Eva Viding Bussell (Boule)</cp:lastModifiedBy>
  <cp:revision>6</cp:revision>
  <dcterms:created xsi:type="dcterms:W3CDTF">2022-10-13T15:14:32Z</dcterms:created>
  <dcterms:modified xsi:type="dcterms:W3CDTF">2023-11-19T12:52:29Z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0x010100C55C4EC58A64CB4EB0A402FBBA5C53AE</vt:lpwstr>
  </property>
  <property fmtid="{D5CDD505-2E9C-101B-9397-08002B2CF9AE}" pid="3" name="MediaServiceImageTags">
    <vt:lpwstr/>
  </property>
</Properties>
</file>